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sldIdLst>
    <p:sldId id="256" r:id="rId2"/>
    <p:sldId id="257" r:id="rId3"/>
    <p:sldId id="268" r:id="rId4"/>
    <p:sldId id="269" r:id="rId5"/>
    <p:sldId id="287"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48" autoAdjust="0"/>
  </p:normalViewPr>
  <p:slideViewPr>
    <p:cSldViewPr>
      <p:cViewPr varScale="1">
        <p:scale>
          <a:sx n="52" d="100"/>
          <a:sy n="52" d="100"/>
        </p:scale>
        <p:origin x="2338" y="8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7D8A166-2F06-4846-BB89-EF34CC91D83B}" type="datetimeFigureOut">
              <a:rPr lang="en-IE" smtClean="0"/>
              <a:t>29/10/2025</a:t>
            </a:fld>
            <a:endParaRPr lang="en-IE"/>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4D6BC39-BDDC-4DC9-A62D-D5BA33A3DABB}" type="slidenum">
              <a:rPr lang="en-IE" smtClean="0"/>
              <a:t>‹#›</a:t>
            </a:fld>
            <a:endParaRPr lang="en-IE"/>
          </a:p>
        </p:txBody>
      </p:sp>
    </p:spTree>
    <p:extLst>
      <p:ext uri="{BB962C8B-B14F-4D97-AF65-F5344CB8AC3E}">
        <p14:creationId xmlns:p14="http://schemas.microsoft.com/office/powerpoint/2010/main" val="399225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IE" dirty="0"/>
          </a:p>
        </p:txBody>
      </p:sp>
      <p:sp>
        <p:nvSpPr>
          <p:cNvPr id="4" name="Slide Number Placeholder 3"/>
          <p:cNvSpPr>
            <a:spLocks noGrp="1"/>
          </p:cNvSpPr>
          <p:nvPr>
            <p:ph type="sldNum" sz="quarter" idx="5"/>
          </p:nvPr>
        </p:nvSpPr>
        <p:spPr/>
        <p:txBody>
          <a:bodyPr/>
          <a:lstStyle/>
          <a:p>
            <a:fld id="{54D6BC39-BDDC-4DC9-A62D-D5BA33A3DABB}" type="slidenum">
              <a:rPr lang="en-IE" smtClean="0"/>
              <a:t>6</a:t>
            </a:fld>
            <a:endParaRPr lang="en-IE"/>
          </a:p>
        </p:txBody>
      </p:sp>
    </p:spTree>
    <p:extLst>
      <p:ext uri="{BB962C8B-B14F-4D97-AF65-F5344CB8AC3E}">
        <p14:creationId xmlns:p14="http://schemas.microsoft.com/office/powerpoint/2010/main" val="72666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4D6BC39-BDDC-4DC9-A62D-D5BA33A3DABB}" type="slidenum">
              <a:rPr lang="en-IE" smtClean="0"/>
              <a:t>7</a:t>
            </a:fld>
            <a:endParaRPr lang="en-IE"/>
          </a:p>
        </p:txBody>
      </p:sp>
    </p:spTree>
    <p:extLst>
      <p:ext uri="{BB962C8B-B14F-4D97-AF65-F5344CB8AC3E}">
        <p14:creationId xmlns:p14="http://schemas.microsoft.com/office/powerpoint/2010/main" val="123828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4D6BC39-BDDC-4DC9-A62D-D5BA33A3DABB}" type="slidenum">
              <a:rPr lang="en-IE" smtClean="0"/>
              <a:t>19</a:t>
            </a:fld>
            <a:endParaRPr lang="en-IE"/>
          </a:p>
        </p:txBody>
      </p:sp>
    </p:spTree>
    <p:extLst>
      <p:ext uri="{BB962C8B-B14F-4D97-AF65-F5344CB8AC3E}">
        <p14:creationId xmlns:p14="http://schemas.microsoft.com/office/powerpoint/2010/main" val="1937389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6FC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7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6FC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6FC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3513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858255"/>
            <a:ext cx="9143999" cy="999744"/>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547588" y="176385"/>
            <a:ext cx="4048823" cy="513715"/>
          </a:xfrm>
          <a:prstGeom prst="rect">
            <a:avLst/>
          </a:prstGeom>
        </p:spPr>
        <p:txBody>
          <a:bodyPr wrap="square" lIns="0" tIns="0" rIns="0" bIns="0">
            <a:spAutoFit/>
          </a:bodyPr>
          <a:lstStyle>
            <a:lvl1pPr>
              <a:defRPr sz="3200" b="1" i="0">
                <a:solidFill>
                  <a:srgbClr val="006FC0"/>
                </a:solidFill>
                <a:latin typeface="Calibri"/>
                <a:cs typeface="Calibri"/>
              </a:defRPr>
            </a:lvl1pPr>
          </a:lstStyle>
          <a:p>
            <a:endParaRPr/>
          </a:p>
        </p:txBody>
      </p:sp>
      <p:sp>
        <p:nvSpPr>
          <p:cNvPr id="3" name="Holder 3"/>
          <p:cNvSpPr>
            <a:spLocks noGrp="1"/>
          </p:cNvSpPr>
          <p:nvPr>
            <p:ph type="body" idx="1"/>
          </p:nvPr>
        </p:nvSpPr>
        <p:spPr>
          <a:xfrm>
            <a:off x="285569" y="1184860"/>
            <a:ext cx="4512310" cy="3212465"/>
          </a:xfrm>
          <a:prstGeom prst="rect">
            <a:avLst/>
          </a:prstGeom>
        </p:spPr>
        <p:txBody>
          <a:bodyPr wrap="square" lIns="0" tIns="0" rIns="0" bIns="0">
            <a:spAutoFit/>
          </a:bodyPr>
          <a:lstStyle>
            <a:lvl1pPr>
              <a:defRPr sz="17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10/29/2025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Excel_Worksheet.xlsx"/></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1" y="3103067"/>
            <a:ext cx="3581400" cy="2487219"/>
          </a:xfrm>
          <a:prstGeom prst="rect">
            <a:avLst/>
          </a:prstGeom>
        </p:spPr>
        <p:txBody>
          <a:bodyPr vert="horz" wrap="square" lIns="0" tIns="12065" rIns="0" bIns="0" rtlCol="0">
            <a:spAutoFit/>
          </a:bodyPr>
          <a:lstStyle/>
          <a:p>
            <a:pPr marL="267970" marR="5080" indent="-255904">
              <a:lnSpc>
                <a:spcPct val="100000"/>
              </a:lnSpc>
              <a:spcBef>
                <a:spcPts val="95"/>
              </a:spcBef>
            </a:pPr>
            <a:r>
              <a:rPr sz="4000" b="1" spc="-20" dirty="0">
                <a:solidFill>
                  <a:srgbClr val="F1F1F1"/>
                </a:solidFill>
                <a:latin typeface="Calibri"/>
                <a:cs typeface="Calibri"/>
              </a:rPr>
              <a:t>Information </a:t>
            </a:r>
            <a:r>
              <a:rPr sz="4000" b="1" spc="-5" dirty="0">
                <a:solidFill>
                  <a:srgbClr val="F1F1F1"/>
                </a:solidFill>
                <a:latin typeface="Calibri"/>
                <a:cs typeface="Calibri"/>
              </a:rPr>
              <a:t>Session  </a:t>
            </a:r>
            <a:endParaRPr lang="en-IE" sz="4000" b="1" spc="-5" dirty="0">
              <a:solidFill>
                <a:srgbClr val="F1F1F1"/>
              </a:solidFill>
              <a:latin typeface="Calibri"/>
              <a:cs typeface="Calibri"/>
            </a:endParaRPr>
          </a:p>
          <a:p>
            <a:pPr marL="267970" marR="5080" indent="-255904">
              <a:lnSpc>
                <a:spcPct val="100000"/>
              </a:lnSpc>
              <a:spcBef>
                <a:spcPts val="95"/>
              </a:spcBef>
            </a:pPr>
            <a:r>
              <a:rPr lang="en-IE" sz="4000" b="1" spc="-90" dirty="0">
                <a:solidFill>
                  <a:srgbClr val="F1F1F1"/>
                </a:solidFill>
                <a:latin typeface="Calibri"/>
                <a:cs typeface="Calibri"/>
              </a:rPr>
              <a:t>Grants Hotel Roscrea</a:t>
            </a:r>
            <a:endParaRPr sz="40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D4153-B4B9-4E2F-906C-8201757DE408}"/>
              </a:ext>
            </a:extLst>
          </p:cNvPr>
          <p:cNvSpPr>
            <a:spLocks noGrp="1"/>
          </p:cNvSpPr>
          <p:nvPr>
            <p:ph type="title"/>
          </p:nvPr>
        </p:nvSpPr>
        <p:spPr>
          <a:xfrm>
            <a:off x="2547588" y="176385"/>
            <a:ext cx="4048823" cy="492443"/>
          </a:xfrm>
        </p:spPr>
        <p:txBody>
          <a:bodyPr/>
          <a:lstStyle/>
          <a:p>
            <a:pPr algn="ctr"/>
            <a:r>
              <a:rPr lang="en-IE" dirty="0"/>
              <a:t>Market Need</a:t>
            </a:r>
          </a:p>
        </p:txBody>
      </p:sp>
      <p:sp>
        <p:nvSpPr>
          <p:cNvPr id="3" name="Text Placeholder 2">
            <a:extLst>
              <a:ext uri="{FF2B5EF4-FFF2-40B4-BE49-F238E27FC236}">
                <a16:creationId xmlns:a16="http://schemas.microsoft.com/office/drawing/2014/main" id="{820C7493-2EA6-497E-96C1-2BFDB4CCC06D}"/>
              </a:ext>
            </a:extLst>
          </p:cNvPr>
          <p:cNvSpPr>
            <a:spLocks noGrp="1"/>
          </p:cNvSpPr>
          <p:nvPr>
            <p:ph type="body" idx="1"/>
          </p:nvPr>
        </p:nvSpPr>
        <p:spPr>
          <a:xfrm>
            <a:off x="285568" y="762000"/>
            <a:ext cx="8706031" cy="3662541"/>
          </a:xfrm>
        </p:spPr>
        <p:txBody>
          <a:bodyPr/>
          <a:lstStyle/>
          <a:p>
            <a:r>
              <a:rPr lang="en-IE" dirty="0"/>
              <a:t>It is evident that there is clear potential to improve the tourism offering within Roscrea but</a:t>
            </a:r>
          </a:p>
          <a:p>
            <a:r>
              <a:rPr lang="en-IE" dirty="0"/>
              <a:t>acknowledged that this market is not currently developed and cannot be evidenced. It’s proximity to other attractions that are consistently reporting high visitor numbers, the impact of significant</a:t>
            </a:r>
          </a:p>
          <a:p>
            <a:r>
              <a:rPr lang="en-IE" dirty="0"/>
              <a:t>investments which are imminent at Roscrea Castle, together with the proposed development of the Greenway and Butler Trail, will all have a direct impact on the attractiveness of Roscrea to tourists and will help improve the tourism potential over time.</a:t>
            </a:r>
          </a:p>
          <a:p>
            <a:endParaRPr lang="en-IE" dirty="0"/>
          </a:p>
          <a:p>
            <a:r>
              <a:rPr lang="en-IE" dirty="0"/>
              <a:t>However, it will take time to develop this market and therefore the success of any hotel development project will be contingent on the community support for the project. Market research undertaken as part of this study has concluded that there is demand for a quality restaurant to open up the night-time economy and for a function space that has host local family and social events to service both the local community and those from surrounding regions.</a:t>
            </a:r>
          </a:p>
          <a:p>
            <a:endParaRPr lang="en-IE" dirty="0"/>
          </a:p>
          <a:p>
            <a:r>
              <a:rPr lang="en-IE" dirty="0"/>
              <a:t>There is also a clear need for more community services to cater for the growing population. </a:t>
            </a:r>
          </a:p>
        </p:txBody>
      </p:sp>
    </p:spTree>
    <p:extLst>
      <p:ext uri="{BB962C8B-B14F-4D97-AF65-F5344CB8AC3E}">
        <p14:creationId xmlns:p14="http://schemas.microsoft.com/office/powerpoint/2010/main" val="3420791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635F-8C57-4110-9ABC-D050550BD318}"/>
              </a:ext>
            </a:extLst>
          </p:cNvPr>
          <p:cNvSpPr>
            <a:spLocks noGrp="1"/>
          </p:cNvSpPr>
          <p:nvPr>
            <p:ph type="title"/>
          </p:nvPr>
        </p:nvSpPr>
        <p:spPr>
          <a:xfrm>
            <a:off x="609600" y="176385"/>
            <a:ext cx="8382000" cy="509415"/>
          </a:xfrm>
        </p:spPr>
        <p:txBody>
          <a:bodyPr/>
          <a:lstStyle/>
          <a:p>
            <a:pPr algn="ctr"/>
            <a:r>
              <a:rPr lang="en-IE" dirty="0"/>
              <a:t>Stakeholder Views – key findings</a:t>
            </a:r>
          </a:p>
        </p:txBody>
      </p:sp>
      <p:sp>
        <p:nvSpPr>
          <p:cNvPr id="3" name="Text Placeholder 2">
            <a:extLst>
              <a:ext uri="{FF2B5EF4-FFF2-40B4-BE49-F238E27FC236}">
                <a16:creationId xmlns:a16="http://schemas.microsoft.com/office/drawing/2014/main" id="{53573EA2-C249-45DD-8AC7-60AD818B60C3}"/>
              </a:ext>
            </a:extLst>
          </p:cNvPr>
          <p:cNvSpPr>
            <a:spLocks noGrp="1"/>
          </p:cNvSpPr>
          <p:nvPr>
            <p:ph type="body" idx="1"/>
          </p:nvPr>
        </p:nvSpPr>
        <p:spPr>
          <a:xfrm>
            <a:off x="285568" y="685800"/>
            <a:ext cx="8706031" cy="5731262"/>
          </a:xfrm>
        </p:spPr>
        <p:txBody>
          <a:bodyPr/>
          <a:lstStyle/>
          <a:p>
            <a:r>
              <a:rPr lang="en-IE" dirty="0"/>
              <a:t>● Mixed-Use Viability: The existing tourism market in Roscrea and the wider region may not</a:t>
            </a:r>
          </a:p>
          <a:p>
            <a:r>
              <a:rPr lang="en-IE" dirty="0"/>
              <a:t>sustain a hotel on its own. A mixed-use development incorporating complementary uses</a:t>
            </a:r>
          </a:p>
          <a:p>
            <a:r>
              <a:rPr lang="en-IE" dirty="0"/>
              <a:t>would enhance viability.</a:t>
            </a:r>
          </a:p>
          <a:p>
            <a:r>
              <a:rPr lang="en-IE" dirty="0"/>
              <a:t>● Heritage &amp; Connectivity: The site’s rich history and prime town-centre location should be</a:t>
            </a:r>
          </a:p>
          <a:p>
            <a:r>
              <a:rPr lang="en-IE" dirty="0"/>
              <a:t>leveraged as a key differentiator. Strengthening links between the Castle, Black Mills, and</a:t>
            </a:r>
          </a:p>
          <a:p>
            <a:r>
              <a:rPr lang="en-IE" dirty="0"/>
              <a:t>Round Tower could create a cohesive heritage corridor, enhancing the town’s cultural appeal.</a:t>
            </a:r>
          </a:p>
          <a:p>
            <a:r>
              <a:rPr lang="en-IE" dirty="0"/>
              <a:t>● Diverse Accommodation: Exploring alternative accommodation options, such as self-catering</a:t>
            </a:r>
          </a:p>
          <a:p>
            <a:r>
              <a:rPr lang="en-IE" dirty="0"/>
              <a:t>units, could attract a broader audience.</a:t>
            </a:r>
          </a:p>
          <a:p>
            <a:r>
              <a:rPr lang="en-IE" dirty="0"/>
              <a:t>● Importance of the Visitor Experience: Prioritising quality over quantity in accommodation</a:t>
            </a:r>
          </a:p>
          <a:p>
            <a:r>
              <a:rPr lang="en-IE" dirty="0"/>
              <a:t>offerings is key to positioning the site as a unique and desirable destination. Rather than maximising bed numbers, a curated, high-quality offer - integrated with the town’s heritage, culture, and landscape - can appeal to niche markets such as heritage tourism, wellness retreats, or boutique hospitality.</a:t>
            </a:r>
          </a:p>
          <a:p>
            <a:r>
              <a:rPr lang="en-IE" dirty="0"/>
              <a:t>● Town Activation &amp; Economy: A well-positioned restaurant could stimulate</a:t>
            </a:r>
          </a:p>
          <a:p>
            <a:r>
              <a:rPr lang="en-IE" dirty="0"/>
              <a:t>activity along Castle Street and support the night-time economy. Additionally, there is a need</a:t>
            </a:r>
          </a:p>
          <a:p>
            <a:r>
              <a:rPr lang="en-IE" dirty="0"/>
              <a:t>for a centrally located community gathering space for events such as weddings and funerals,</a:t>
            </a:r>
          </a:p>
          <a:p>
            <a:r>
              <a:rPr lang="en-IE" dirty="0"/>
              <a:t>which are currently held on the town’s outskirts.</a:t>
            </a:r>
          </a:p>
          <a:p>
            <a:r>
              <a:rPr lang="en-IE" dirty="0"/>
              <a:t>● Business &amp; Enterprise: The town’s business and enterprise needs are anticipated to be largely</a:t>
            </a:r>
          </a:p>
          <a:p>
            <a:r>
              <a:rPr lang="en-IE" dirty="0"/>
              <a:t>being met by the REACH development, allowing this site to focus on tourism, heritage, and</a:t>
            </a:r>
          </a:p>
          <a:p>
            <a:r>
              <a:rPr lang="en-IE" dirty="0"/>
              <a:t>community-orientated uses.</a:t>
            </a:r>
          </a:p>
        </p:txBody>
      </p:sp>
    </p:spTree>
    <p:extLst>
      <p:ext uri="{BB962C8B-B14F-4D97-AF65-F5344CB8AC3E}">
        <p14:creationId xmlns:p14="http://schemas.microsoft.com/office/powerpoint/2010/main" val="2756775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64724-5937-4D99-98E3-FBF43C69DC60}"/>
              </a:ext>
            </a:extLst>
          </p:cNvPr>
          <p:cNvSpPr>
            <a:spLocks noGrp="1"/>
          </p:cNvSpPr>
          <p:nvPr>
            <p:ph type="title"/>
          </p:nvPr>
        </p:nvSpPr>
        <p:spPr>
          <a:xfrm>
            <a:off x="2547588" y="176385"/>
            <a:ext cx="4048823" cy="492443"/>
          </a:xfrm>
        </p:spPr>
        <p:txBody>
          <a:bodyPr/>
          <a:lstStyle/>
          <a:p>
            <a:pPr algn="ctr"/>
            <a:r>
              <a:rPr lang="en-IE" dirty="0"/>
              <a:t>Potential Uses</a:t>
            </a:r>
          </a:p>
        </p:txBody>
      </p:sp>
      <p:pic>
        <p:nvPicPr>
          <p:cNvPr id="6" name="Picture 5">
            <a:extLst>
              <a:ext uri="{FF2B5EF4-FFF2-40B4-BE49-F238E27FC236}">
                <a16:creationId xmlns:a16="http://schemas.microsoft.com/office/drawing/2014/main" id="{8F723920-8B0C-43B0-83B0-7EADC29BA775}"/>
              </a:ext>
            </a:extLst>
          </p:cNvPr>
          <p:cNvPicPr>
            <a:picLocks noChangeAspect="1"/>
          </p:cNvPicPr>
          <p:nvPr/>
        </p:nvPicPr>
        <p:blipFill>
          <a:blip r:embed="rId2"/>
          <a:stretch>
            <a:fillRect/>
          </a:stretch>
        </p:blipFill>
        <p:spPr>
          <a:xfrm>
            <a:off x="285569" y="1037535"/>
            <a:ext cx="4743631" cy="4601265"/>
          </a:xfrm>
          <a:prstGeom prst="rect">
            <a:avLst/>
          </a:prstGeom>
        </p:spPr>
      </p:pic>
      <p:sp>
        <p:nvSpPr>
          <p:cNvPr id="3" name="Text Placeholder 2">
            <a:extLst>
              <a:ext uri="{FF2B5EF4-FFF2-40B4-BE49-F238E27FC236}">
                <a16:creationId xmlns:a16="http://schemas.microsoft.com/office/drawing/2014/main" id="{833FEA03-BF7F-4020-A8C2-140A8A214F29}"/>
              </a:ext>
            </a:extLst>
          </p:cNvPr>
          <p:cNvSpPr>
            <a:spLocks noGrp="1"/>
          </p:cNvSpPr>
          <p:nvPr>
            <p:ph type="body" idx="1"/>
          </p:nvPr>
        </p:nvSpPr>
        <p:spPr>
          <a:xfrm>
            <a:off x="5181601" y="1037536"/>
            <a:ext cx="3733798" cy="4108817"/>
          </a:xfrm>
        </p:spPr>
        <p:txBody>
          <a:bodyPr/>
          <a:lstStyle/>
          <a:p>
            <a:r>
              <a:rPr lang="en-IE" dirty="0"/>
              <a:t>● </a:t>
            </a:r>
            <a:r>
              <a:rPr lang="en-IE" b="1" dirty="0"/>
              <a:t>Core options </a:t>
            </a:r>
            <a:r>
              <a:rPr lang="en-IE" dirty="0"/>
              <a:t>are essential to the future operation of the site.</a:t>
            </a:r>
          </a:p>
          <a:p>
            <a:r>
              <a:rPr lang="en-IE" dirty="0"/>
              <a:t>● </a:t>
            </a:r>
            <a:r>
              <a:rPr lang="en-IE" b="1" dirty="0"/>
              <a:t>Additional options </a:t>
            </a:r>
            <a:r>
              <a:rPr lang="en-IE" dirty="0"/>
              <a:t>enhance the site’s offering but are not fundamental.</a:t>
            </a:r>
          </a:p>
          <a:p>
            <a:r>
              <a:rPr lang="en-IE" dirty="0"/>
              <a:t>● </a:t>
            </a:r>
            <a:r>
              <a:rPr lang="en-IE" b="1" dirty="0"/>
              <a:t>Excluded options </a:t>
            </a:r>
            <a:r>
              <a:rPr lang="en-IE" dirty="0"/>
              <a:t>were deemed challenging to implement and integrate as part of the</a:t>
            </a:r>
          </a:p>
          <a:p>
            <a:r>
              <a:rPr lang="en-IE" dirty="0"/>
              <a:t>feasibility study, due to site location and constraints, incompatibility with a tourism</a:t>
            </a:r>
          </a:p>
          <a:p>
            <a:r>
              <a:rPr lang="en-IE" dirty="0"/>
              <a:t>and hospitality ‘public’ focus, and/or limited financial and market appeal. </a:t>
            </a:r>
            <a:r>
              <a:rPr lang="en-IE" sz="2000" b="1" dirty="0"/>
              <a:t>However, given the scale of the site, some of these options may be appropriate as a standalone development to the rear.</a:t>
            </a:r>
            <a:endParaRPr lang="en-IE" b="1" dirty="0"/>
          </a:p>
        </p:txBody>
      </p:sp>
    </p:spTree>
    <p:extLst>
      <p:ext uri="{BB962C8B-B14F-4D97-AF65-F5344CB8AC3E}">
        <p14:creationId xmlns:p14="http://schemas.microsoft.com/office/powerpoint/2010/main" val="2706630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3FA29-182A-4445-999D-327AC4742E5D}"/>
              </a:ext>
            </a:extLst>
          </p:cNvPr>
          <p:cNvSpPr>
            <a:spLocks noGrp="1"/>
          </p:cNvSpPr>
          <p:nvPr>
            <p:ph type="title"/>
          </p:nvPr>
        </p:nvSpPr>
        <p:spPr>
          <a:xfrm>
            <a:off x="285570" y="2209800"/>
            <a:ext cx="3295830" cy="2819400"/>
          </a:xfrm>
        </p:spPr>
        <p:txBody>
          <a:bodyPr/>
          <a:lstStyle/>
          <a:p>
            <a:pPr algn="ctr"/>
            <a:r>
              <a:rPr lang="en-IE" dirty="0"/>
              <a:t>3 most viable options</a:t>
            </a:r>
          </a:p>
        </p:txBody>
      </p:sp>
      <p:pic>
        <p:nvPicPr>
          <p:cNvPr id="4" name="Picture 3">
            <a:extLst>
              <a:ext uri="{FF2B5EF4-FFF2-40B4-BE49-F238E27FC236}">
                <a16:creationId xmlns:a16="http://schemas.microsoft.com/office/drawing/2014/main" id="{D2D28B96-54F6-4233-A340-7ACB4738043D}"/>
              </a:ext>
            </a:extLst>
          </p:cNvPr>
          <p:cNvPicPr>
            <a:picLocks noChangeAspect="1"/>
          </p:cNvPicPr>
          <p:nvPr/>
        </p:nvPicPr>
        <p:blipFill>
          <a:blip r:embed="rId2"/>
          <a:stretch>
            <a:fillRect/>
          </a:stretch>
        </p:blipFill>
        <p:spPr>
          <a:xfrm>
            <a:off x="3886200" y="0"/>
            <a:ext cx="5181600" cy="6858000"/>
          </a:xfrm>
          <a:prstGeom prst="rect">
            <a:avLst/>
          </a:prstGeom>
        </p:spPr>
      </p:pic>
    </p:spTree>
    <p:extLst>
      <p:ext uri="{BB962C8B-B14F-4D97-AF65-F5344CB8AC3E}">
        <p14:creationId xmlns:p14="http://schemas.microsoft.com/office/powerpoint/2010/main" val="524892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57E2-5C63-4719-82BA-831F4F5C86BE}"/>
              </a:ext>
            </a:extLst>
          </p:cNvPr>
          <p:cNvSpPr>
            <a:spLocks noGrp="1"/>
          </p:cNvSpPr>
          <p:nvPr>
            <p:ph type="title"/>
          </p:nvPr>
        </p:nvSpPr>
        <p:spPr>
          <a:xfrm>
            <a:off x="285570" y="176385"/>
            <a:ext cx="8706030" cy="492443"/>
          </a:xfrm>
        </p:spPr>
        <p:txBody>
          <a:bodyPr/>
          <a:lstStyle/>
          <a:p>
            <a:pPr algn="ctr"/>
            <a:r>
              <a:rPr lang="en-IE" dirty="0"/>
              <a:t>Option 1 – maximum retention</a:t>
            </a:r>
          </a:p>
        </p:txBody>
      </p:sp>
      <p:sp>
        <p:nvSpPr>
          <p:cNvPr id="3" name="Text Placeholder 2">
            <a:extLst>
              <a:ext uri="{FF2B5EF4-FFF2-40B4-BE49-F238E27FC236}">
                <a16:creationId xmlns:a16="http://schemas.microsoft.com/office/drawing/2014/main" id="{F632DF68-768D-40E6-A00D-0F0050A22AE2}"/>
              </a:ext>
            </a:extLst>
          </p:cNvPr>
          <p:cNvSpPr>
            <a:spLocks noGrp="1"/>
          </p:cNvSpPr>
          <p:nvPr>
            <p:ph type="body" idx="1"/>
          </p:nvPr>
        </p:nvSpPr>
        <p:spPr>
          <a:xfrm>
            <a:off x="285569" y="1184860"/>
            <a:ext cx="4512310" cy="3400931"/>
          </a:xfrm>
        </p:spPr>
        <p:txBody>
          <a:bodyPr/>
          <a:lstStyle/>
          <a:p>
            <a:r>
              <a:rPr lang="en-IE" dirty="0"/>
              <a:t>The existing building to undergo a sensitive restoration to meet modern building standards, with alterations to internal layouts limited where possible.</a:t>
            </a:r>
          </a:p>
          <a:p>
            <a:endParaRPr lang="en-IE" b="1" dirty="0"/>
          </a:p>
          <a:p>
            <a:r>
              <a:rPr lang="en-IE" b="1" dirty="0"/>
              <a:t>Core Activities:</a:t>
            </a:r>
          </a:p>
          <a:p>
            <a:r>
              <a:rPr lang="en-IE" dirty="0"/>
              <a:t>Hotel: 24 bedrooms</a:t>
            </a:r>
          </a:p>
          <a:p>
            <a:r>
              <a:rPr lang="en-IE" dirty="0"/>
              <a:t>Restaurant: 26 covers</a:t>
            </a:r>
          </a:p>
          <a:p>
            <a:r>
              <a:rPr lang="en-IE" dirty="0"/>
              <a:t>Bar: 215m2</a:t>
            </a:r>
          </a:p>
          <a:p>
            <a:r>
              <a:rPr lang="en-IE" dirty="0"/>
              <a:t>Events Space: 208 seats (banquet)</a:t>
            </a:r>
          </a:p>
          <a:p>
            <a:endParaRPr lang="en-IE" dirty="0"/>
          </a:p>
          <a:p>
            <a:r>
              <a:rPr lang="en-IE" dirty="0"/>
              <a:t>Estimated capital cost: €5,167,597</a:t>
            </a:r>
          </a:p>
          <a:p>
            <a:endParaRPr lang="en-IE" dirty="0"/>
          </a:p>
        </p:txBody>
      </p:sp>
      <p:pic>
        <p:nvPicPr>
          <p:cNvPr id="4" name="Picture 3">
            <a:extLst>
              <a:ext uri="{FF2B5EF4-FFF2-40B4-BE49-F238E27FC236}">
                <a16:creationId xmlns:a16="http://schemas.microsoft.com/office/drawing/2014/main" id="{B674B29C-3CC1-4573-B8C6-B815C664DF95}"/>
              </a:ext>
            </a:extLst>
          </p:cNvPr>
          <p:cNvPicPr>
            <a:picLocks noChangeAspect="1"/>
          </p:cNvPicPr>
          <p:nvPr/>
        </p:nvPicPr>
        <p:blipFill>
          <a:blip r:embed="rId2"/>
          <a:stretch>
            <a:fillRect/>
          </a:stretch>
        </p:blipFill>
        <p:spPr>
          <a:xfrm>
            <a:off x="4797879" y="1156507"/>
            <a:ext cx="2819794" cy="2591162"/>
          </a:xfrm>
          <a:prstGeom prst="rect">
            <a:avLst/>
          </a:prstGeom>
        </p:spPr>
      </p:pic>
    </p:spTree>
    <p:extLst>
      <p:ext uri="{BB962C8B-B14F-4D97-AF65-F5344CB8AC3E}">
        <p14:creationId xmlns:p14="http://schemas.microsoft.com/office/powerpoint/2010/main" val="3994623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978A-5489-4D2F-AD64-F9D2A48AC9EB}"/>
              </a:ext>
            </a:extLst>
          </p:cNvPr>
          <p:cNvSpPr>
            <a:spLocks noGrp="1"/>
          </p:cNvSpPr>
          <p:nvPr>
            <p:ph type="title"/>
          </p:nvPr>
        </p:nvSpPr>
        <p:spPr>
          <a:xfrm>
            <a:off x="2547588" y="176385"/>
            <a:ext cx="4048823" cy="492443"/>
          </a:xfrm>
        </p:spPr>
        <p:txBody>
          <a:bodyPr/>
          <a:lstStyle/>
          <a:p>
            <a:r>
              <a:rPr lang="en-IE" dirty="0"/>
              <a:t>Option 2 - Hybrid</a:t>
            </a:r>
          </a:p>
        </p:txBody>
      </p:sp>
      <p:sp>
        <p:nvSpPr>
          <p:cNvPr id="3" name="Text Placeholder 2">
            <a:extLst>
              <a:ext uri="{FF2B5EF4-FFF2-40B4-BE49-F238E27FC236}">
                <a16:creationId xmlns:a16="http://schemas.microsoft.com/office/drawing/2014/main" id="{230C992E-E1F4-4699-891C-A8E51D8160C2}"/>
              </a:ext>
            </a:extLst>
          </p:cNvPr>
          <p:cNvSpPr>
            <a:spLocks noGrp="1"/>
          </p:cNvSpPr>
          <p:nvPr>
            <p:ph type="body" idx="1"/>
          </p:nvPr>
        </p:nvSpPr>
        <p:spPr>
          <a:xfrm>
            <a:off x="285569" y="1184860"/>
            <a:ext cx="4512310" cy="3924151"/>
          </a:xfrm>
        </p:spPr>
        <p:txBody>
          <a:bodyPr/>
          <a:lstStyle/>
          <a:p>
            <a:r>
              <a:rPr lang="en-IE" dirty="0"/>
              <a:t>Demolition primarily focused on the 1990s additions, including the bar and storage buildings to the rear of the site. The remaining structures undergo significant retrofitting, including façade restoration work to revive original character and appearance of historic building.</a:t>
            </a:r>
          </a:p>
          <a:p>
            <a:endParaRPr lang="en-IE" dirty="0"/>
          </a:p>
          <a:p>
            <a:r>
              <a:rPr lang="en-IE" b="1" dirty="0"/>
              <a:t>Core Activities:</a:t>
            </a:r>
          </a:p>
          <a:p>
            <a:r>
              <a:rPr lang="en-IE" dirty="0"/>
              <a:t>Hotel: 21 bedrooms</a:t>
            </a:r>
          </a:p>
          <a:p>
            <a:r>
              <a:rPr lang="en-IE" dirty="0"/>
              <a:t>Restaurant: 74 covers</a:t>
            </a:r>
          </a:p>
          <a:p>
            <a:r>
              <a:rPr lang="en-IE" dirty="0"/>
              <a:t>Bar: 40m2</a:t>
            </a:r>
          </a:p>
          <a:p>
            <a:r>
              <a:rPr lang="en-IE" dirty="0"/>
              <a:t>Events Space: 185 seats (banquet)</a:t>
            </a:r>
          </a:p>
          <a:p>
            <a:endParaRPr lang="en-IE" dirty="0"/>
          </a:p>
          <a:p>
            <a:r>
              <a:rPr lang="en-IE" dirty="0"/>
              <a:t>Estimated capital cost: €5,514,170</a:t>
            </a:r>
          </a:p>
          <a:p>
            <a:endParaRPr lang="en-IE" dirty="0"/>
          </a:p>
        </p:txBody>
      </p:sp>
      <p:pic>
        <p:nvPicPr>
          <p:cNvPr id="4" name="Picture 3">
            <a:extLst>
              <a:ext uri="{FF2B5EF4-FFF2-40B4-BE49-F238E27FC236}">
                <a16:creationId xmlns:a16="http://schemas.microsoft.com/office/drawing/2014/main" id="{FD90F998-DBA3-4068-93FA-6E6DB1C20BF2}"/>
              </a:ext>
            </a:extLst>
          </p:cNvPr>
          <p:cNvPicPr>
            <a:picLocks noChangeAspect="1"/>
          </p:cNvPicPr>
          <p:nvPr/>
        </p:nvPicPr>
        <p:blipFill>
          <a:blip r:embed="rId2"/>
          <a:stretch>
            <a:fillRect/>
          </a:stretch>
        </p:blipFill>
        <p:spPr>
          <a:xfrm>
            <a:off x="4797879" y="1184860"/>
            <a:ext cx="2953162" cy="2610214"/>
          </a:xfrm>
          <a:prstGeom prst="rect">
            <a:avLst/>
          </a:prstGeom>
        </p:spPr>
      </p:pic>
    </p:spTree>
    <p:extLst>
      <p:ext uri="{BB962C8B-B14F-4D97-AF65-F5344CB8AC3E}">
        <p14:creationId xmlns:p14="http://schemas.microsoft.com/office/powerpoint/2010/main" val="2958081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25B8-C8D5-45DF-AD32-243CDC829298}"/>
              </a:ext>
            </a:extLst>
          </p:cNvPr>
          <p:cNvSpPr>
            <a:spLocks noGrp="1"/>
          </p:cNvSpPr>
          <p:nvPr>
            <p:ph type="title"/>
          </p:nvPr>
        </p:nvSpPr>
        <p:spPr>
          <a:xfrm>
            <a:off x="285569" y="176385"/>
            <a:ext cx="8629831" cy="492443"/>
          </a:xfrm>
        </p:spPr>
        <p:txBody>
          <a:bodyPr/>
          <a:lstStyle/>
          <a:p>
            <a:pPr algn="ctr"/>
            <a:r>
              <a:rPr lang="en-IE" dirty="0"/>
              <a:t>Option 3 – maximum potential</a:t>
            </a:r>
          </a:p>
        </p:txBody>
      </p:sp>
      <p:sp>
        <p:nvSpPr>
          <p:cNvPr id="3" name="Text Placeholder 2">
            <a:extLst>
              <a:ext uri="{FF2B5EF4-FFF2-40B4-BE49-F238E27FC236}">
                <a16:creationId xmlns:a16="http://schemas.microsoft.com/office/drawing/2014/main" id="{3B118A4E-B04A-43DA-ABA6-E5EB9B8DD550}"/>
              </a:ext>
            </a:extLst>
          </p:cNvPr>
          <p:cNvSpPr>
            <a:spLocks noGrp="1"/>
          </p:cNvSpPr>
          <p:nvPr>
            <p:ph type="body" idx="1"/>
          </p:nvPr>
        </p:nvSpPr>
        <p:spPr>
          <a:xfrm>
            <a:off x="285569" y="1184860"/>
            <a:ext cx="4512310" cy="4447371"/>
          </a:xfrm>
        </p:spPr>
        <p:txBody>
          <a:bodyPr/>
          <a:lstStyle/>
          <a:p>
            <a:r>
              <a:rPr lang="en-IE" dirty="0"/>
              <a:t>Later 20th-century additions are removed, preserving only the historic 18th/19th-century structures along Castle Street. A new mixed-use development is introduced with a large, central courtyard. Conservation efforts are focused on</a:t>
            </a:r>
          </a:p>
          <a:p>
            <a:r>
              <a:rPr lang="en-IE" dirty="0"/>
              <a:t>the reviving the original character of the historic buildings.</a:t>
            </a:r>
          </a:p>
          <a:p>
            <a:endParaRPr lang="en-IE" dirty="0"/>
          </a:p>
          <a:p>
            <a:r>
              <a:rPr lang="en-IE" b="1" dirty="0"/>
              <a:t>Core Activities:</a:t>
            </a:r>
          </a:p>
          <a:p>
            <a:r>
              <a:rPr lang="en-IE" dirty="0"/>
              <a:t>Hotel: 10 bedrooms; 7 self-catering apartments</a:t>
            </a:r>
          </a:p>
          <a:p>
            <a:r>
              <a:rPr lang="en-IE" dirty="0"/>
              <a:t>Restaurant: 62 covers</a:t>
            </a:r>
          </a:p>
          <a:p>
            <a:r>
              <a:rPr lang="en-IE" dirty="0"/>
              <a:t>Bar: 40m2</a:t>
            </a:r>
          </a:p>
          <a:p>
            <a:r>
              <a:rPr lang="en-IE" dirty="0"/>
              <a:t>Events Space: 120 seats (banquet)</a:t>
            </a:r>
          </a:p>
          <a:p>
            <a:r>
              <a:rPr lang="en-IE" dirty="0"/>
              <a:t>Ground floor units: 226m2</a:t>
            </a:r>
          </a:p>
          <a:p>
            <a:endParaRPr lang="en-IE" dirty="0"/>
          </a:p>
          <a:p>
            <a:r>
              <a:rPr lang="en-IE" dirty="0"/>
              <a:t>Estimated capital cost: €7,611,077</a:t>
            </a:r>
          </a:p>
          <a:p>
            <a:endParaRPr lang="en-IE" dirty="0"/>
          </a:p>
        </p:txBody>
      </p:sp>
      <p:pic>
        <p:nvPicPr>
          <p:cNvPr id="4" name="Picture 3">
            <a:extLst>
              <a:ext uri="{FF2B5EF4-FFF2-40B4-BE49-F238E27FC236}">
                <a16:creationId xmlns:a16="http://schemas.microsoft.com/office/drawing/2014/main" id="{D0D0FD2F-0969-4940-BE23-B7CB055C917E}"/>
              </a:ext>
            </a:extLst>
          </p:cNvPr>
          <p:cNvPicPr>
            <a:picLocks noChangeAspect="1"/>
          </p:cNvPicPr>
          <p:nvPr/>
        </p:nvPicPr>
        <p:blipFill>
          <a:blip r:embed="rId2"/>
          <a:stretch>
            <a:fillRect/>
          </a:stretch>
        </p:blipFill>
        <p:spPr>
          <a:xfrm>
            <a:off x="4797879" y="1184860"/>
            <a:ext cx="3439005" cy="2610214"/>
          </a:xfrm>
          <a:prstGeom prst="rect">
            <a:avLst/>
          </a:prstGeom>
        </p:spPr>
      </p:pic>
    </p:spTree>
    <p:extLst>
      <p:ext uri="{BB962C8B-B14F-4D97-AF65-F5344CB8AC3E}">
        <p14:creationId xmlns:p14="http://schemas.microsoft.com/office/powerpoint/2010/main" val="1300855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9DEA4-C461-457F-921C-137133D7A9FE}"/>
              </a:ext>
            </a:extLst>
          </p:cNvPr>
          <p:cNvSpPr>
            <a:spLocks noGrp="1"/>
          </p:cNvSpPr>
          <p:nvPr>
            <p:ph type="title"/>
          </p:nvPr>
        </p:nvSpPr>
        <p:spPr>
          <a:xfrm>
            <a:off x="285570" y="176385"/>
            <a:ext cx="8477430" cy="492443"/>
          </a:xfrm>
        </p:spPr>
        <p:txBody>
          <a:bodyPr/>
          <a:lstStyle/>
          <a:p>
            <a:pPr algn="ctr"/>
            <a:r>
              <a:rPr lang="en-IE" dirty="0"/>
              <a:t>Potential of back land site</a:t>
            </a:r>
          </a:p>
        </p:txBody>
      </p:sp>
      <p:sp>
        <p:nvSpPr>
          <p:cNvPr id="3" name="Text Placeholder 2">
            <a:extLst>
              <a:ext uri="{FF2B5EF4-FFF2-40B4-BE49-F238E27FC236}">
                <a16:creationId xmlns:a16="http://schemas.microsoft.com/office/drawing/2014/main" id="{7F9224B2-95A7-4C23-9248-63B8331B6FFF}"/>
              </a:ext>
            </a:extLst>
          </p:cNvPr>
          <p:cNvSpPr>
            <a:spLocks noGrp="1"/>
          </p:cNvSpPr>
          <p:nvPr>
            <p:ph type="body" idx="1"/>
          </p:nvPr>
        </p:nvSpPr>
        <p:spPr>
          <a:xfrm>
            <a:off x="285568" y="762000"/>
            <a:ext cx="8706031" cy="2354491"/>
          </a:xfrm>
        </p:spPr>
        <p:txBody>
          <a:bodyPr/>
          <a:lstStyle/>
          <a:p>
            <a:r>
              <a:rPr lang="en-IE" dirty="0"/>
              <a:t>Due to the overall scale of the site, there may be an opportunity to zone the rear </a:t>
            </a:r>
            <a:r>
              <a:rPr lang="en-IE" dirty="0" err="1"/>
              <a:t>backland</a:t>
            </a:r>
            <a:r>
              <a:rPr lang="en-IE" dirty="0"/>
              <a:t> area (indicated in red below) for alternative uses - such as a community facility or uses excluded during the options appraisal section of the report, such as a stand alone creche. This potential is particularly relevant in </a:t>
            </a:r>
            <a:r>
              <a:rPr lang="en-IE" b="1" dirty="0"/>
              <a:t>Options 02 and 03</a:t>
            </a:r>
            <a:r>
              <a:rPr lang="en-IE" dirty="0"/>
              <a:t>, where a reduction in the existing building footprint increases the </a:t>
            </a:r>
            <a:r>
              <a:rPr lang="en-IE" dirty="0" err="1"/>
              <a:t>backland</a:t>
            </a:r>
            <a:r>
              <a:rPr lang="en-IE" dirty="0"/>
              <a:t> area to approximately 50% of the total site.</a:t>
            </a:r>
          </a:p>
          <a:p>
            <a:r>
              <a:rPr lang="en-IE" dirty="0"/>
              <a:t>As a result of the complexities to be considered, the financial analysis not incorporate any further development of the </a:t>
            </a:r>
            <a:r>
              <a:rPr lang="en-IE" dirty="0" err="1"/>
              <a:t>backland</a:t>
            </a:r>
            <a:r>
              <a:rPr lang="en-IE" dirty="0"/>
              <a:t> site, but it is recognised that this could be explored depending on how the project is being taken forward.</a:t>
            </a:r>
          </a:p>
          <a:p>
            <a:endParaRPr lang="en-IE" dirty="0"/>
          </a:p>
        </p:txBody>
      </p:sp>
      <p:pic>
        <p:nvPicPr>
          <p:cNvPr id="4" name="Picture 3">
            <a:extLst>
              <a:ext uri="{FF2B5EF4-FFF2-40B4-BE49-F238E27FC236}">
                <a16:creationId xmlns:a16="http://schemas.microsoft.com/office/drawing/2014/main" id="{B29C88F8-A75E-4553-BB57-800F397A2CAB}"/>
              </a:ext>
            </a:extLst>
          </p:cNvPr>
          <p:cNvPicPr>
            <a:picLocks noChangeAspect="1"/>
          </p:cNvPicPr>
          <p:nvPr/>
        </p:nvPicPr>
        <p:blipFill>
          <a:blip r:embed="rId2"/>
          <a:stretch>
            <a:fillRect/>
          </a:stretch>
        </p:blipFill>
        <p:spPr>
          <a:xfrm>
            <a:off x="0" y="2971800"/>
            <a:ext cx="9144000" cy="3886200"/>
          </a:xfrm>
          <a:prstGeom prst="rect">
            <a:avLst/>
          </a:prstGeom>
        </p:spPr>
      </p:pic>
    </p:spTree>
    <p:extLst>
      <p:ext uri="{BB962C8B-B14F-4D97-AF65-F5344CB8AC3E}">
        <p14:creationId xmlns:p14="http://schemas.microsoft.com/office/powerpoint/2010/main" val="1107958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EB0C-738C-49B2-9D38-4A5E59DF230E}"/>
              </a:ext>
            </a:extLst>
          </p:cNvPr>
          <p:cNvSpPr>
            <a:spLocks noGrp="1"/>
          </p:cNvSpPr>
          <p:nvPr>
            <p:ph type="title"/>
          </p:nvPr>
        </p:nvSpPr>
        <p:spPr>
          <a:xfrm>
            <a:off x="285570" y="176385"/>
            <a:ext cx="8553630" cy="492443"/>
          </a:xfrm>
        </p:spPr>
        <p:txBody>
          <a:bodyPr/>
          <a:lstStyle/>
          <a:p>
            <a:pPr algn="ctr"/>
            <a:r>
              <a:rPr lang="en-IE" dirty="0"/>
              <a:t>Revenue Drivers</a:t>
            </a:r>
          </a:p>
        </p:txBody>
      </p:sp>
      <p:sp>
        <p:nvSpPr>
          <p:cNvPr id="3" name="Text Placeholder 2">
            <a:extLst>
              <a:ext uri="{FF2B5EF4-FFF2-40B4-BE49-F238E27FC236}">
                <a16:creationId xmlns:a16="http://schemas.microsoft.com/office/drawing/2014/main" id="{EACB86A7-1321-4C72-BEDE-0A98D16A673A}"/>
              </a:ext>
            </a:extLst>
          </p:cNvPr>
          <p:cNvSpPr>
            <a:spLocks noGrp="1"/>
          </p:cNvSpPr>
          <p:nvPr>
            <p:ph type="body" idx="1"/>
          </p:nvPr>
        </p:nvSpPr>
        <p:spPr>
          <a:xfrm>
            <a:off x="285568" y="838200"/>
            <a:ext cx="8553629" cy="4970591"/>
          </a:xfrm>
        </p:spPr>
        <p:txBody>
          <a:bodyPr/>
          <a:lstStyle/>
          <a:p>
            <a:r>
              <a:rPr lang="en-IE" dirty="0"/>
              <a:t>It is evident that whilst there is clearly potential to grow the tourism market in Roscrea, which will be boosted with the significant projects that are in progress with the Castle, public realm improvements in Market Street and the REACH Enterprise Hub, in addition to celebrating the rich heritage of the town, the market is still underdeveloped and this is reflected in the assumptions used for the financial analysis. </a:t>
            </a:r>
          </a:p>
          <a:p>
            <a:endParaRPr lang="en-IE" dirty="0"/>
          </a:p>
          <a:p>
            <a:r>
              <a:rPr lang="en-IE" dirty="0"/>
              <a:t>There is a demonstrable need for a facility that will both serve the needs of the community and will be available for tourists as and when the tourism market develops further.</a:t>
            </a:r>
          </a:p>
          <a:p>
            <a:endParaRPr lang="en-IE" dirty="0"/>
          </a:p>
          <a:p>
            <a:r>
              <a:rPr lang="en-IE" dirty="0"/>
              <a:t>The elements that have been incorporated into each option which will be key revenue drivers are a good quality restaurant and a function room that can service weddings, christenings, family events and concerts, with these in turn having the potential to create a demand for the bedrooms.</a:t>
            </a:r>
          </a:p>
          <a:p>
            <a:endParaRPr lang="en-IE" dirty="0"/>
          </a:p>
          <a:p>
            <a:r>
              <a:rPr lang="en-IE" dirty="0"/>
              <a:t>Whilst it is acknowledged that the occupancy rates and Average Daily Rate (ADR) will increase</a:t>
            </a:r>
          </a:p>
          <a:p>
            <a:r>
              <a:rPr lang="en-IE" dirty="0"/>
              <a:t>as the market develops, the following assumptions are based on current market demand as unless the hotel is viable from the outset, it will not survive to enable the market to develop.</a:t>
            </a:r>
          </a:p>
          <a:p>
            <a:endParaRPr lang="en-IE" dirty="0"/>
          </a:p>
          <a:p>
            <a:pPr algn="ctr"/>
            <a:r>
              <a:rPr lang="en-IE" sz="1800" b="1" dirty="0"/>
              <a:t>Therefore there is a need for strong community support for the hotel from the outset. </a:t>
            </a:r>
          </a:p>
        </p:txBody>
      </p:sp>
    </p:spTree>
    <p:extLst>
      <p:ext uri="{BB962C8B-B14F-4D97-AF65-F5344CB8AC3E}">
        <p14:creationId xmlns:p14="http://schemas.microsoft.com/office/powerpoint/2010/main" val="3054048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574F-4ABF-47C1-B31B-71994AD2615B}"/>
              </a:ext>
            </a:extLst>
          </p:cNvPr>
          <p:cNvSpPr>
            <a:spLocks noGrp="1"/>
          </p:cNvSpPr>
          <p:nvPr>
            <p:ph type="title"/>
          </p:nvPr>
        </p:nvSpPr>
        <p:spPr>
          <a:xfrm>
            <a:off x="2547588" y="176385"/>
            <a:ext cx="4048823" cy="492443"/>
          </a:xfrm>
        </p:spPr>
        <p:txBody>
          <a:bodyPr/>
          <a:lstStyle/>
          <a:p>
            <a:r>
              <a:rPr lang="en-IE" dirty="0"/>
              <a:t>Financial Assessment</a:t>
            </a:r>
          </a:p>
        </p:txBody>
      </p:sp>
      <p:sp>
        <p:nvSpPr>
          <p:cNvPr id="3" name="Text Placeholder 2">
            <a:extLst>
              <a:ext uri="{FF2B5EF4-FFF2-40B4-BE49-F238E27FC236}">
                <a16:creationId xmlns:a16="http://schemas.microsoft.com/office/drawing/2014/main" id="{01A9E3DB-B649-4DAC-B4B0-5FEAB97D918B}"/>
              </a:ext>
            </a:extLst>
          </p:cNvPr>
          <p:cNvSpPr>
            <a:spLocks noGrp="1"/>
          </p:cNvSpPr>
          <p:nvPr>
            <p:ph type="body" idx="1"/>
          </p:nvPr>
        </p:nvSpPr>
        <p:spPr>
          <a:xfrm>
            <a:off x="285569" y="762000"/>
            <a:ext cx="8706031" cy="1752600"/>
          </a:xfrm>
        </p:spPr>
        <p:txBody>
          <a:bodyPr/>
          <a:lstStyle/>
          <a:p>
            <a:r>
              <a:rPr lang="en-IE" dirty="0"/>
              <a:t>The below table indicates potential Financial Viability based on assumptions made, for 2 of the 3 Options assessed, with 2 variations being considered for Option 3 based on the utilisation of the 1-</a:t>
            </a:r>
          </a:p>
          <a:p>
            <a:r>
              <a:rPr lang="en-IE" dirty="0"/>
              <a:t>and 2-bedroom apartments.</a:t>
            </a:r>
          </a:p>
          <a:p>
            <a:r>
              <a:rPr lang="en-IE" dirty="0"/>
              <a:t>It should be noted that no debt has been incorporated into any of the above options. The annual loan commitments for a €5m loan to be repaid over 20 years @ an interest rate of 6% p.a. would be c.€440k per annum which is clearly not affordable at the beginning.</a:t>
            </a:r>
          </a:p>
        </p:txBody>
      </p:sp>
      <p:graphicFrame>
        <p:nvGraphicFramePr>
          <p:cNvPr id="6" name="Object 5">
            <a:extLst>
              <a:ext uri="{FF2B5EF4-FFF2-40B4-BE49-F238E27FC236}">
                <a16:creationId xmlns:a16="http://schemas.microsoft.com/office/drawing/2014/main" id="{DEFA28BA-4F42-4FFC-BED8-1066AA1144A6}"/>
              </a:ext>
            </a:extLst>
          </p:cNvPr>
          <p:cNvGraphicFramePr>
            <a:graphicFrameLocks noChangeAspect="1"/>
          </p:cNvGraphicFramePr>
          <p:nvPr>
            <p:extLst>
              <p:ext uri="{D42A27DB-BD31-4B8C-83A1-F6EECF244321}">
                <p14:modId xmlns:p14="http://schemas.microsoft.com/office/powerpoint/2010/main" val="3868917533"/>
              </p:ext>
            </p:extLst>
          </p:nvPr>
        </p:nvGraphicFramePr>
        <p:xfrm>
          <a:off x="285569" y="2607772"/>
          <a:ext cx="8572862" cy="2678510"/>
        </p:xfrm>
        <a:graphic>
          <a:graphicData uri="http://schemas.openxmlformats.org/presentationml/2006/ole">
            <mc:AlternateContent xmlns:mc="http://schemas.openxmlformats.org/markup-compatibility/2006">
              <mc:Choice xmlns:v="urn:schemas-microsoft-com:vml" Requires="v">
                <p:oleObj spid="_x0000_s1031" name="Worksheet" r:id="rId4" imgW="5996763" imgH="1295526" progId="Excel.Sheet.12">
                  <p:embed/>
                </p:oleObj>
              </mc:Choice>
              <mc:Fallback>
                <p:oleObj name="Worksheet" r:id="rId4" imgW="5996763" imgH="1295526" progId="Excel.Sheet.12">
                  <p:embed/>
                  <p:pic>
                    <p:nvPicPr>
                      <p:cNvPr id="0" name=""/>
                      <p:cNvPicPr/>
                      <p:nvPr/>
                    </p:nvPicPr>
                    <p:blipFill>
                      <a:blip r:embed="rId5"/>
                      <a:stretch>
                        <a:fillRect/>
                      </a:stretch>
                    </p:blipFill>
                    <p:spPr>
                      <a:xfrm>
                        <a:off x="285569" y="2607772"/>
                        <a:ext cx="8572862" cy="2678510"/>
                      </a:xfrm>
                      <a:prstGeom prst="rect">
                        <a:avLst/>
                      </a:prstGeom>
                    </p:spPr>
                  </p:pic>
                </p:oleObj>
              </mc:Fallback>
            </mc:AlternateContent>
          </a:graphicData>
        </a:graphic>
      </p:graphicFrame>
    </p:spTree>
    <p:extLst>
      <p:ext uri="{BB962C8B-B14F-4D97-AF65-F5344CB8AC3E}">
        <p14:creationId xmlns:p14="http://schemas.microsoft.com/office/powerpoint/2010/main" val="365488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169152"/>
            <a:ext cx="9127235" cy="68884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461161" y="306313"/>
            <a:ext cx="4186554" cy="467995"/>
          </a:xfrm>
          <a:prstGeom prst="rect">
            <a:avLst/>
          </a:prstGeom>
        </p:spPr>
        <p:txBody>
          <a:bodyPr vert="horz" wrap="square" lIns="0" tIns="12700" rIns="0" bIns="0" rtlCol="0">
            <a:spAutoFit/>
          </a:bodyPr>
          <a:lstStyle/>
          <a:p>
            <a:pPr marL="12700" algn="ctr">
              <a:lnSpc>
                <a:spcPct val="100000"/>
              </a:lnSpc>
              <a:spcBef>
                <a:spcPts val="100"/>
              </a:spcBef>
            </a:pPr>
            <a:r>
              <a:rPr lang="en-IE" sz="2900" spc="-65" dirty="0"/>
              <a:t>Funding purpose</a:t>
            </a:r>
            <a:endParaRPr sz="2900" dirty="0"/>
          </a:p>
        </p:txBody>
      </p:sp>
      <p:sp>
        <p:nvSpPr>
          <p:cNvPr id="4" name="object 4"/>
          <p:cNvSpPr txBox="1"/>
          <p:nvPr/>
        </p:nvSpPr>
        <p:spPr>
          <a:xfrm>
            <a:off x="318884" y="1299654"/>
            <a:ext cx="8520316" cy="4074833"/>
          </a:xfrm>
          <a:prstGeom prst="rect">
            <a:avLst/>
          </a:prstGeom>
        </p:spPr>
        <p:txBody>
          <a:bodyPr vert="horz" wrap="square" lIns="0" tIns="12065" rIns="0" bIns="0" rtlCol="0">
            <a:spAutoFit/>
          </a:bodyPr>
          <a:lstStyle/>
          <a:p>
            <a:r>
              <a:rPr lang="en-IE" sz="2400" dirty="0">
                <a:latin typeface="Calibri" panose="020F0502020204030204" pitchFamily="34" charset="0"/>
                <a:ea typeface="Calibri" panose="020F0502020204030204" pitchFamily="34" charset="0"/>
                <a:cs typeface="Calibri" panose="020F0502020204030204" pitchFamily="34" charset="0"/>
              </a:rPr>
              <a:t>Funding was provided under the Town and Village Renewal Scheme Project Development Measure 2024 as a pilot enhanced scheme. </a:t>
            </a:r>
          </a:p>
          <a:p>
            <a:endParaRPr lang="en-IE" sz="2400" dirty="0">
              <a:latin typeface="Calibri" panose="020F0502020204030204" pitchFamily="34" charset="0"/>
              <a:ea typeface="Calibri" panose="020F0502020204030204" pitchFamily="34" charset="0"/>
              <a:cs typeface="Calibri" panose="020F0502020204030204" pitchFamily="34" charset="0"/>
            </a:endParaRPr>
          </a:p>
          <a:p>
            <a:r>
              <a:rPr lang="en-IE" sz="2400" dirty="0">
                <a:latin typeface="Calibri" panose="020F0502020204030204" pitchFamily="34" charset="0"/>
                <a:ea typeface="Calibri" panose="020F0502020204030204" pitchFamily="34" charset="0"/>
                <a:cs typeface="Calibri" panose="020F0502020204030204" pitchFamily="34" charset="0"/>
              </a:rPr>
              <a:t>Detailed feasibility study for </a:t>
            </a:r>
            <a:r>
              <a:rPr lang="en-IE" sz="2400" b="1" dirty="0">
                <a:latin typeface="Calibri" panose="020F0502020204030204" pitchFamily="34" charset="0"/>
                <a:ea typeface="Calibri" panose="020F0502020204030204" pitchFamily="34" charset="0"/>
                <a:cs typeface="Calibri" panose="020F0502020204030204" pitchFamily="34" charset="0"/>
              </a:rPr>
              <a:t>Grant’s Hotel Roscrea Co Tipperary </a:t>
            </a:r>
            <a:r>
              <a:rPr lang="en-IE" sz="2400" dirty="0">
                <a:latin typeface="Calibri" panose="020F0502020204030204" pitchFamily="34" charset="0"/>
                <a:ea typeface="Calibri" panose="020F0502020204030204" pitchFamily="34" charset="0"/>
                <a:cs typeface="Calibri" panose="020F0502020204030204" pitchFamily="34" charset="0"/>
              </a:rPr>
              <a:t>with all potential and relevant design, planning and ancillary requirements. </a:t>
            </a:r>
          </a:p>
          <a:p>
            <a:endParaRPr lang="en-IE" sz="2400" dirty="0">
              <a:latin typeface="Calibri" panose="020F0502020204030204" pitchFamily="34" charset="0"/>
              <a:ea typeface="Calibri" panose="020F0502020204030204" pitchFamily="34" charset="0"/>
              <a:cs typeface="Calibri" panose="020F0502020204030204" pitchFamily="34" charset="0"/>
            </a:endParaRPr>
          </a:p>
          <a:p>
            <a:r>
              <a:rPr lang="en-IE" sz="2400" dirty="0">
                <a:latin typeface="Calibri" panose="020F0502020204030204" pitchFamily="34" charset="0"/>
                <a:ea typeface="Calibri" panose="020F0502020204030204" pitchFamily="34" charset="0"/>
                <a:cs typeface="Calibri" panose="020F0502020204030204" pitchFamily="34" charset="0"/>
              </a:rPr>
              <a:t>It is expected that the study will be based on a collaborative approach with the local community and stakeholders and will seek to advance the spirit of Our Rural Future and the national Town Centre First Policy. </a:t>
            </a:r>
            <a:endParaRPr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D6BD-BD80-4BE7-BB10-E530128B06C2}"/>
              </a:ext>
            </a:extLst>
          </p:cNvPr>
          <p:cNvSpPr>
            <a:spLocks noGrp="1"/>
          </p:cNvSpPr>
          <p:nvPr>
            <p:ph type="title"/>
          </p:nvPr>
        </p:nvSpPr>
        <p:spPr>
          <a:xfrm>
            <a:off x="2547588" y="176385"/>
            <a:ext cx="4048823" cy="492443"/>
          </a:xfrm>
        </p:spPr>
        <p:txBody>
          <a:bodyPr/>
          <a:lstStyle/>
          <a:p>
            <a:pPr algn="ctr"/>
            <a:r>
              <a:rPr lang="en-IE" dirty="0"/>
              <a:t>10 year outlook</a:t>
            </a:r>
          </a:p>
        </p:txBody>
      </p:sp>
      <p:sp>
        <p:nvSpPr>
          <p:cNvPr id="3" name="Text Placeholder 2">
            <a:extLst>
              <a:ext uri="{FF2B5EF4-FFF2-40B4-BE49-F238E27FC236}">
                <a16:creationId xmlns:a16="http://schemas.microsoft.com/office/drawing/2014/main" id="{58FD5077-A01E-44BE-B36B-01C6C1168715}"/>
              </a:ext>
            </a:extLst>
          </p:cNvPr>
          <p:cNvSpPr>
            <a:spLocks noGrp="1"/>
          </p:cNvSpPr>
          <p:nvPr>
            <p:ph type="body" idx="1"/>
          </p:nvPr>
        </p:nvSpPr>
        <p:spPr>
          <a:xfrm>
            <a:off x="285568" y="668828"/>
            <a:ext cx="8706031" cy="3655353"/>
          </a:xfrm>
        </p:spPr>
        <p:txBody>
          <a:bodyPr/>
          <a:lstStyle/>
          <a:p>
            <a:r>
              <a:rPr lang="en-IE" dirty="0"/>
              <a:t>It is important to note that the above calculations have been based on a low occupancy rate for the hotel accommodation of 40% for Option 1, 45% for Option 2 and 70% for Option 3 due to the smaller number of rooms which is reflective of the current market positioning. (Self catering shown at 50% in Option 3B). However, should the potential growth in the tourism market be realised over the next 10 years, the financial platform is transformed.</a:t>
            </a:r>
          </a:p>
          <a:p>
            <a:r>
              <a:rPr lang="en-IE" dirty="0"/>
              <a:t>Option 1 is forecast to be loss making throughout due to the inefficient layout, restricted restaurant, limited access etc. Options 2 and 3B have been taken forward for comparison and these present more potential for the hotel to be run as a commercial enterprise. Both show that the hotel would be able to service reasonable debt after a 5-year period if the above assumptions are realised.</a:t>
            </a:r>
          </a:p>
          <a:p>
            <a:endParaRPr lang="en-IE" dirty="0"/>
          </a:p>
          <a:p>
            <a:endParaRPr lang="en-IE" dirty="0"/>
          </a:p>
        </p:txBody>
      </p:sp>
      <p:graphicFrame>
        <p:nvGraphicFramePr>
          <p:cNvPr id="5" name="Object 4">
            <a:extLst>
              <a:ext uri="{FF2B5EF4-FFF2-40B4-BE49-F238E27FC236}">
                <a16:creationId xmlns:a16="http://schemas.microsoft.com/office/drawing/2014/main" id="{863F65BB-4082-4FD1-94DE-EA30CB48AB21}"/>
              </a:ext>
            </a:extLst>
          </p:cNvPr>
          <p:cNvGraphicFramePr>
            <a:graphicFrameLocks noChangeAspect="1"/>
          </p:cNvGraphicFramePr>
          <p:nvPr>
            <p:extLst>
              <p:ext uri="{D42A27DB-BD31-4B8C-83A1-F6EECF244321}">
                <p14:modId xmlns:p14="http://schemas.microsoft.com/office/powerpoint/2010/main" val="1362879213"/>
              </p:ext>
            </p:extLst>
          </p:nvPr>
        </p:nvGraphicFramePr>
        <p:xfrm>
          <a:off x="285568" y="3352801"/>
          <a:ext cx="8572864" cy="2438400"/>
        </p:xfrm>
        <a:graphic>
          <a:graphicData uri="http://schemas.openxmlformats.org/presentationml/2006/ole">
            <mc:AlternateContent xmlns:mc="http://schemas.openxmlformats.org/markup-compatibility/2006">
              <mc:Choice xmlns:v="urn:schemas-microsoft-com:vml" Requires="v">
                <p:oleObj spid="_x0000_s2053" name="Worksheet" r:id="rId3" imgW="5318831" imgH="1295526" progId="Excel.Sheet.12">
                  <p:embed/>
                </p:oleObj>
              </mc:Choice>
              <mc:Fallback>
                <p:oleObj name="Worksheet" r:id="rId3" imgW="5318831" imgH="1295526" progId="Excel.Sheet.12">
                  <p:embed/>
                  <p:pic>
                    <p:nvPicPr>
                      <p:cNvPr id="0" name=""/>
                      <p:cNvPicPr/>
                      <p:nvPr/>
                    </p:nvPicPr>
                    <p:blipFill>
                      <a:blip r:embed="rId4"/>
                      <a:stretch>
                        <a:fillRect/>
                      </a:stretch>
                    </p:blipFill>
                    <p:spPr>
                      <a:xfrm>
                        <a:off x="285568" y="3352801"/>
                        <a:ext cx="8572864" cy="2438400"/>
                      </a:xfrm>
                      <a:prstGeom prst="rect">
                        <a:avLst/>
                      </a:prstGeom>
                    </p:spPr>
                  </p:pic>
                </p:oleObj>
              </mc:Fallback>
            </mc:AlternateContent>
          </a:graphicData>
        </a:graphic>
      </p:graphicFrame>
    </p:spTree>
    <p:extLst>
      <p:ext uri="{BB962C8B-B14F-4D97-AF65-F5344CB8AC3E}">
        <p14:creationId xmlns:p14="http://schemas.microsoft.com/office/powerpoint/2010/main" val="2563603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0F52E-BCE2-4D0E-8246-1CBD7BEE17DF}"/>
              </a:ext>
            </a:extLst>
          </p:cNvPr>
          <p:cNvSpPr>
            <a:spLocks noGrp="1"/>
          </p:cNvSpPr>
          <p:nvPr>
            <p:ph type="title"/>
          </p:nvPr>
        </p:nvSpPr>
        <p:spPr>
          <a:xfrm>
            <a:off x="285570" y="176385"/>
            <a:ext cx="8629830" cy="585615"/>
          </a:xfrm>
        </p:spPr>
        <p:txBody>
          <a:bodyPr/>
          <a:lstStyle/>
          <a:p>
            <a:pPr algn="ctr"/>
            <a:r>
              <a:rPr lang="en-IE" dirty="0"/>
              <a:t>20 year outlook – economic impact</a:t>
            </a:r>
          </a:p>
        </p:txBody>
      </p:sp>
      <p:sp>
        <p:nvSpPr>
          <p:cNvPr id="3" name="Text Placeholder 2">
            <a:extLst>
              <a:ext uri="{FF2B5EF4-FFF2-40B4-BE49-F238E27FC236}">
                <a16:creationId xmlns:a16="http://schemas.microsoft.com/office/drawing/2014/main" id="{93AF36FF-77CD-4053-A498-E3F031B3EC37}"/>
              </a:ext>
            </a:extLst>
          </p:cNvPr>
          <p:cNvSpPr>
            <a:spLocks noGrp="1"/>
          </p:cNvSpPr>
          <p:nvPr>
            <p:ph type="body" idx="1"/>
          </p:nvPr>
        </p:nvSpPr>
        <p:spPr>
          <a:xfrm>
            <a:off x="285568" y="762000"/>
            <a:ext cx="8706031" cy="4708981"/>
          </a:xfrm>
        </p:spPr>
        <p:txBody>
          <a:bodyPr/>
          <a:lstStyle/>
          <a:p>
            <a:r>
              <a:rPr lang="en-IE" dirty="0"/>
              <a:t>All show that there is an overall economic impact with Option 2 presenting the highest Economic</a:t>
            </a:r>
          </a:p>
          <a:p>
            <a:r>
              <a:rPr lang="en-IE" dirty="0"/>
              <a:t>Impact/ economic impact over a 20-year period.</a:t>
            </a:r>
          </a:p>
          <a:p>
            <a:endParaRPr lang="en-IE" dirty="0"/>
          </a:p>
          <a:p>
            <a:r>
              <a:rPr lang="en-IE" dirty="0"/>
              <a:t>This incorporates additional tourism revenue brought to County Tipperary as a result of the new</a:t>
            </a:r>
          </a:p>
          <a:p>
            <a:r>
              <a:rPr lang="en-IE" dirty="0"/>
              <a:t>hotel and community offering, and additional spend in the local economy on local purchases to</a:t>
            </a:r>
          </a:p>
          <a:p>
            <a:r>
              <a:rPr lang="en-IE" dirty="0"/>
              <a:t>service the hotel as well as the potential for additional rates income for the Council.</a:t>
            </a:r>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r>
              <a:rPr lang="en-IE" dirty="0"/>
              <a:t>It is acknowledged that funding the proposed hotel project will likely be challenging. For any such</a:t>
            </a:r>
          </a:p>
          <a:p>
            <a:r>
              <a:rPr lang="en-IE" dirty="0"/>
              <a:t>operation to be attractive to developers or hotel operators, financial viability should be evidenced.</a:t>
            </a:r>
          </a:p>
          <a:p>
            <a:r>
              <a:rPr lang="en-IE" dirty="0"/>
              <a:t>Whilst the initial forecasts prepared show operational viability for Options 2 &amp; 3, this is before any</a:t>
            </a:r>
          </a:p>
          <a:p>
            <a:r>
              <a:rPr lang="en-IE" dirty="0"/>
              <a:t>debt repayment has been taken into consideration.</a:t>
            </a:r>
          </a:p>
        </p:txBody>
      </p:sp>
      <p:graphicFrame>
        <p:nvGraphicFramePr>
          <p:cNvPr id="5" name="Object 4">
            <a:extLst>
              <a:ext uri="{FF2B5EF4-FFF2-40B4-BE49-F238E27FC236}">
                <a16:creationId xmlns:a16="http://schemas.microsoft.com/office/drawing/2014/main" id="{E58C7BBE-19F3-4E74-BBD7-13B69B78026A}"/>
              </a:ext>
            </a:extLst>
          </p:cNvPr>
          <p:cNvGraphicFramePr>
            <a:graphicFrameLocks noChangeAspect="1"/>
          </p:cNvGraphicFramePr>
          <p:nvPr>
            <p:extLst>
              <p:ext uri="{D42A27DB-BD31-4B8C-83A1-F6EECF244321}">
                <p14:modId xmlns:p14="http://schemas.microsoft.com/office/powerpoint/2010/main" val="46171776"/>
              </p:ext>
            </p:extLst>
          </p:nvPr>
        </p:nvGraphicFramePr>
        <p:xfrm>
          <a:off x="381000" y="2500312"/>
          <a:ext cx="8305800" cy="1538288"/>
        </p:xfrm>
        <a:graphic>
          <a:graphicData uri="http://schemas.openxmlformats.org/presentationml/2006/ole">
            <mc:AlternateContent xmlns:mc="http://schemas.openxmlformats.org/markup-compatibility/2006">
              <mc:Choice xmlns:v="urn:schemas-microsoft-com:vml" Requires="v">
                <p:oleObj spid="_x0000_s3077" name="Worksheet" r:id="rId3" imgW="5996763" imgH="738967" progId="Excel.Sheet.12">
                  <p:embed/>
                </p:oleObj>
              </mc:Choice>
              <mc:Fallback>
                <p:oleObj name="Worksheet" r:id="rId3" imgW="5996763" imgH="738967" progId="Excel.Sheet.12">
                  <p:embed/>
                  <p:pic>
                    <p:nvPicPr>
                      <p:cNvPr id="0" name=""/>
                      <p:cNvPicPr/>
                      <p:nvPr/>
                    </p:nvPicPr>
                    <p:blipFill>
                      <a:blip r:embed="rId4"/>
                      <a:stretch>
                        <a:fillRect/>
                      </a:stretch>
                    </p:blipFill>
                    <p:spPr>
                      <a:xfrm>
                        <a:off x="381000" y="2500312"/>
                        <a:ext cx="8305800" cy="1538288"/>
                      </a:xfrm>
                      <a:prstGeom prst="rect">
                        <a:avLst/>
                      </a:prstGeom>
                    </p:spPr>
                  </p:pic>
                </p:oleObj>
              </mc:Fallback>
            </mc:AlternateContent>
          </a:graphicData>
        </a:graphic>
      </p:graphicFrame>
    </p:spTree>
    <p:extLst>
      <p:ext uri="{BB962C8B-B14F-4D97-AF65-F5344CB8AC3E}">
        <p14:creationId xmlns:p14="http://schemas.microsoft.com/office/powerpoint/2010/main" val="2226891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9DF7-114A-4D04-80CE-F961B49B61AA}"/>
              </a:ext>
            </a:extLst>
          </p:cNvPr>
          <p:cNvSpPr>
            <a:spLocks noGrp="1"/>
          </p:cNvSpPr>
          <p:nvPr>
            <p:ph type="title"/>
          </p:nvPr>
        </p:nvSpPr>
        <p:spPr>
          <a:xfrm>
            <a:off x="2547588" y="176385"/>
            <a:ext cx="4048823" cy="492443"/>
          </a:xfrm>
        </p:spPr>
        <p:txBody>
          <a:bodyPr/>
          <a:lstStyle/>
          <a:p>
            <a:pPr algn="ctr"/>
            <a:r>
              <a:rPr lang="en-IE" dirty="0"/>
              <a:t>Conclusion</a:t>
            </a:r>
          </a:p>
        </p:txBody>
      </p:sp>
      <p:sp>
        <p:nvSpPr>
          <p:cNvPr id="3" name="Text Placeholder 2">
            <a:extLst>
              <a:ext uri="{FF2B5EF4-FFF2-40B4-BE49-F238E27FC236}">
                <a16:creationId xmlns:a16="http://schemas.microsoft.com/office/drawing/2014/main" id="{6BCD4D85-9DB1-4442-8622-95DF23D5BD43}"/>
              </a:ext>
            </a:extLst>
          </p:cNvPr>
          <p:cNvSpPr>
            <a:spLocks noGrp="1"/>
          </p:cNvSpPr>
          <p:nvPr>
            <p:ph type="body" idx="1"/>
          </p:nvPr>
        </p:nvSpPr>
        <p:spPr>
          <a:xfrm>
            <a:off x="285568" y="668828"/>
            <a:ext cx="8629831" cy="5325374"/>
          </a:xfrm>
        </p:spPr>
        <p:txBody>
          <a:bodyPr/>
          <a:lstStyle/>
          <a:p>
            <a:r>
              <a:rPr lang="en-IE" dirty="0"/>
              <a:t>This feasibility study had examined the potential to reopen the former Grants Hotel which closed for business in 2013. Until recently, there was a second hotel operating in Roscrea, but this was</a:t>
            </a:r>
          </a:p>
          <a:p>
            <a:r>
              <a:rPr lang="en-IE" dirty="0"/>
              <a:t>repurposed in 2023 and now there is no approved tourism accommodation available to service both the community and tourism within the town.</a:t>
            </a:r>
          </a:p>
          <a:p>
            <a:endParaRPr lang="en-IE" dirty="0"/>
          </a:p>
          <a:p>
            <a:r>
              <a:rPr lang="en-IE" dirty="0"/>
              <a:t>Research has shown that in other towns across Ireland, there are numerous rural hotels that are</a:t>
            </a:r>
          </a:p>
          <a:p>
            <a:r>
              <a:rPr lang="en-IE" dirty="0"/>
              <a:t>sustainable mainly due to servicing the local community through the provision of a quality restaurant and a function room that could service family events, music events etc. Accommodation is somewhat of a secondary revenue stream and is not the key contributor to revenue.</a:t>
            </a:r>
          </a:p>
          <a:p>
            <a:endParaRPr lang="en-IE" dirty="0"/>
          </a:p>
          <a:p>
            <a:r>
              <a:rPr lang="en-IE" dirty="0"/>
              <a:t>It is believed that given the scale of the project and the lack of an active tourism market that can be evidenced at present, that it may be challenging to attract private sector investment for the capital build. Consideration could perhaps be given to seeking public funds to cover the capital costs and thereafter, the project has the ability to be operationally viable with the right management team in place, perhaps through a public private partnership arrangement.  Important to note that State Aid rules will apply. Furthermore, there is potential to recoup part of this investment once the market develops.</a:t>
            </a:r>
          </a:p>
          <a:p>
            <a:endParaRPr lang="en-IE" dirty="0"/>
          </a:p>
          <a:p>
            <a:r>
              <a:rPr lang="en-IE" dirty="0"/>
              <a:t>However this can only be delivered if the community fully support the project.</a:t>
            </a:r>
          </a:p>
        </p:txBody>
      </p:sp>
    </p:spTree>
    <p:extLst>
      <p:ext uri="{BB962C8B-B14F-4D97-AF65-F5344CB8AC3E}">
        <p14:creationId xmlns:p14="http://schemas.microsoft.com/office/powerpoint/2010/main" val="365640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C6A65-496D-4938-B246-037EF20249A0}"/>
              </a:ext>
            </a:extLst>
          </p:cNvPr>
          <p:cNvSpPr>
            <a:spLocks noGrp="1"/>
          </p:cNvSpPr>
          <p:nvPr>
            <p:ph type="title"/>
          </p:nvPr>
        </p:nvSpPr>
        <p:spPr>
          <a:xfrm>
            <a:off x="2547588" y="176385"/>
            <a:ext cx="4048823" cy="492443"/>
          </a:xfrm>
        </p:spPr>
        <p:txBody>
          <a:bodyPr/>
          <a:lstStyle/>
          <a:p>
            <a:pPr algn="ctr"/>
            <a:r>
              <a:rPr lang="en-IE" dirty="0"/>
              <a:t>Objectives</a:t>
            </a:r>
          </a:p>
        </p:txBody>
      </p:sp>
      <p:sp>
        <p:nvSpPr>
          <p:cNvPr id="3" name="Text Placeholder 2">
            <a:extLst>
              <a:ext uri="{FF2B5EF4-FFF2-40B4-BE49-F238E27FC236}">
                <a16:creationId xmlns:a16="http://schemas.microsoft.com/office/drawing/2014/main" id="{9CFBE3F7-BDA0-4636-9B0D-C3FB1FD71392}"/>
              </a:ext>
            </a:extLst>
          </p:cNvPr>
          <p:cNvSpPr>
            <a:spLocks noGrp="1"/>
          </p:cNvSpPr>
          <p:nvPr>
            <p:ph type="body" idx="1"/>
          </p:nvPr>
        </p:nvSpPr>
        <p:spPr>
          <a:xfrm>
            <a:off x="285568" y="1184860"/>
            <a:ext cx="8553631" cy="4062651"/>
          </a:xfrm>
        </p:spPr>
        <p:txBody>
          <a:bodyPr/>
          <a:lstStyle/>
          <a:p>
            <a:pPr marL="342900" indent="-342900">
              <a:buFont typeface="Arial" panose="020B0604020202020204" pitchFamily="34" charset="0"/>
              <a:buChar char="•"/>
            </a:pPr>
            <a:r>
              <a:rPr lang="en-IE" sz="2400" dirty="0">
                <a:latin typeface="Calibri" panose="020F0502020204030204" pitchFamily="34" charset="0"/>
                <a:ea typeface="Calibri" panose="020F0502020204030204" pitchFamily="34" charset="0"/>
                <a:cs typeface="Calibri" panose="020F0502020204030204" pitchFamily="34" charset="0"/>
              </a:rPr>
              <a:t>Boost tourism activity within the town;</a:t>
            </a:r>
          </a:p>
          <a:p>
            <a:pPr marL="342900" indent="-342900">
              <a:buFont typeface="Arial" panose="020B0604020202020204" pitchFamily="34" charset="0"/>
              <a:buChar char="•"/>
            </a:pPr>
            <a:r>
              <a:rPr lang="en-IE" sz="2400" dirty="0">
                <a:latin typeface="Calibri" panose="020F0502020204030204" pitchFamily="34" charset="0"/>
                <a:ea typeface="Calibri" panose="020F0502020204030204" pitchFamily="34" charset="0"/>
                <a:cs typeface="Calibri" panose="020F0502020204030204" pitchFamily="34" charset="0"/>
              </a:rPr>
              <a:t>Increase footfall and dwell time within the town centre;</a:t>
            </a:r>
          </a:p>
          <a:p>
            <a:pPr marL="342900" indent="-342900">
              <a:buFont typeface="Arial" panose="020B0604020202020204" pitchFamily="34" charset="0"/>
              <a:buChar char="•"/>
            </a:pPr>
            <a:r>
              <a:rPr lang="en-IE" sz="2400" dirty="0">
                <a:latin typeface="Calibri" panose="020F0502020204030204" pitchFamily="34" charset="0"/>
                <a:ea typeface="Calibri" panose="020F0502020204030204" pitchFamily="34" charset="0"/>
                <a:cs typeface="Calibri" panose="020F0502020204030204" pitchFamily="34" charset="0"/>
              </a:rPr>
              <a:t>Cater for the local community &amp; provide employment opportunities;</a:t>
            </a:r>
          </a:p>
          <a:p>
            <a:pPr marL="342900" indent="-342900">
              <a:buFont typeface="Arial" panose="020B0604020202020204" pitchFamily="34" charset="0"/>
              <a:buChar char="•"/>
            </a:pPr>
            <a:r>
              <a:rPr lang="en-IE" sz="2400" dirty="0">
                <a:latin typeface="Calibri" panose="020F0502020204030204" pitchFamily="34" charset="0"/>
                <a:ea typeface="Calibri" panose="020F0502020204030204" pitchFamily="34" charset="0"/>
                <a:cs typeface="Calibri" panose="020F0502020204030204" pitchFamily="34" charset="0"/>
              </a:rPr>
              <a:t>Facilitate a complementary mix of uses across the site;</a:t>
            </a:r>
          </a:p>
          <a:p>
            <a:pPr marL="342900" indent="-342900">
              <a:buFont typeface="Arial" panose="020B0604020202020204" pitchFamily="34" charset="0"/>
              <a:buChar char="•"/>
            </a:pPr>
            <a:r>
              <a:rPr lang="en-IE" sz="2400" dirty="0">
                <a:latin typeface="Calibri" panose="020F0502020204030204" pitchFamily="34" charset="0"/>
                <a:ea typeface="Calibri" panose="020F0502020204030204" pitchFamily="34" charset="0"/>
                <a:cs typeface="Calibri" panose="020F0502020204030204" pitchFamily="34" charset="0"/>
              </a:rPr>
              <a:t>Stimulate the night-time economy within Roscrea;</a:t>
            </a:r>
          </a:p>
          <a:p>
            <a:pPr marL="342900" indent="-342900">
              <a:buFont typeface="Arial" panose="020B0604020202020204" pitchFamily="34" charset="0"/>
              <a:buChar char="•"/>
            </a:pPr>
            <a:r>
              <a:rPr lang="en-IE" sz="2400" dirty="0">
                <a:latin typeface="Calibri" panose="020F0502020204030204" pitchFamily="34" charset="0"/>
                <a:ea typeface="Calibri" panose="020F0502020204030204" pitchFamily="34" charset="0"/>
                <a:cs typeface="Calibri" panose="020F0502020204030204" pitchFamily="34" charset="0"/>
              </a:rPr>
              <a:t>Celebrate and re-connect with the heritage of the site;</a:t>
            </a:r>
          </a:p>
          <a:p>
            <a:pPr marL="342900" indent="-342900">
              <a:buFont typeface="Arial" panose="020B0604020202020204" pitchFamily="34" charset="0"/>
              <a:buChar char="•"/>
            </a:pPr>
            <a:r>
              <a:rPr lang="en-IE" sz="2400" dirty="0">
                <a:latin typeface="Calibri" panose="020F0502020204030204" pitchFamily="34" charset="0"/>
                <a:ea typeface="Calibri" panose="020F0502020204030204" pitchFamily="34" charset="0"/>
                <a:cs typeface="Calibri" panose="020F0502020204030204" pitchFamily="34" charset="0"/>
              </a:rPr>
              <a:t>Utilise the site’s location to create linkages between key heritage assets of the town;</a:t>
            </a:r>
          </a:p>
          <a:p>
            <a:pPr marL="342900" indent="-342900">
              <a:buFont typeface="Arial" panose="020B0604020202020204" pitchFamily="34" charset="0"/>
              <a:buChar char="•"/>
            </a:pPr>
            <a:r>
              <a:rPr lang="en-IE" sz="2400" dirty="0">
                <a:latin typeface="Calibri" panose="020F0502020204030204" pitchFamily="34" charset="0"/>
                <a:ea typeface="Calibri" panose="020F0502020204030204" pitchFamily="34" charset="0"/>
                <a:cs typeface="Calibri" panose="020F0502020204030204" pitchFamily="34" charset="0"/>
              </a:rPr>
              <a:t>Explore opportunities for town centre living;</a:t>
            </a:r>
          </a:p>
          <a:p>
            <a:pPr marL="342900" indent="-342900">
              <a:buFont typeface="Arial" panose="020B0604020202020204" pitchFamily="34" charset="0"/>
              <a:buChar char="•"/>
            </a:pPr>
            <a:r>
              <a:rPr lang="en-IE" sz="2400" dirty="0">
                <a:latin typeface="Calibri" panose="020F0502020204030204" pitchFamily="34" charset="0"/>
                <a:ea typeface="Calibri" panose="020F0502020204030204" pitchFamily="34" charset="0"/>
                <a:cs typeface="Calibri" panose="020F0502020204030204" pitchFamily="34" charset="0"/>
              </a:rPr>
              <a:t>Explore opportunities for placemaking and improved public realm.</a:t>
            </a:r>
          </a:p>
        </p:txBody>
      </p:sp>
    </p:spTree>
    <p:extLst>
      <p:ext uri="{BB962C8B-B14F-4D97-AF65-F5344CB8AC3E}">
        <p14:creationId xmlns:p14="http://schemas.microsoft.com/office/powerpoint/2010/main" val="64723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84D7-EFCF-4483-BB4C-24A87523304A}"/>
              </a:ext>
            </a:extLst>
          </p:cNvPr>
          <p:cNvSpPr>
            <a:spLocks noGrp="1"/>
          </p:cNvSpPr>
          <p:nvPr>
            <p:ph type="title"/>
          </p:nvPr>
        </p:nvSpPr>
        <p:spPr>
          <a:xfrm>
            <a:off x="2547588" y="176385"/>
            <a:ext cx="4048823" cy="369332"/>
          </a:xfrm>
        </p:spPr>
        <p:txBody>
          <a:bodyPr/>
          <a:lstStyle/>
          <a:p>
            <a:pPr algn="ctr"/>
            <a:r>
              <a:rPr lang="en-IE" sz="2400" dirty="0">
                <a:latin typeface="Calibri" panose="020F0502020204030204" pitchFamily="34" charset="0"/>
                <a:ea typeface="Calibri" panose="020F0502020204030204" pitchFamily="34" charset="0"/>
                <a:cs typeface="Calibri" panose="020F0502020204030204" pitchFamily="34" charset="0"/>
              </a:rPr>
              <a:t>Approach</a:t>
            </a:r>
            <a:endParaRPr lang="en-IE"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3F4FD9A8-B4CA-48EE-BFB9-D254BFBFF436}"/>
              </a:ext>
            </a:extLst>
          </p:cNvPr>
          <p:cNvSpPr>
            <a:spLocks noGrp="1"/>
          </p:cNvSpPr>
          <p:nvPr>
            <p:ph type="body" idx="1"/>
          </p:nvPr>
        </p:nvSpPr>
        <p:spPr>
          <a:xfrm>
            <a:off x="285568" y="457200"/>
            <a:ext cx="8782231" cy="5137240"/>
          </a:xfrm>
        </p:spPr>
        <p:txBody>
          <a:bodyPr/>
          <a:lstStyle/>
          <a:p>
            <a:pPr>
              <a:lnSpc>
                <a:spcPct val="150000"/>
              </a:lnSpc>
            </a:pPr>
            <a:r>
              <a:rPr lang="en-IE" sz="1400" dirty="0">
                <a:latin typeface="Calibri" panose="020F0502020204030204" pitchFamily="34" charset="0"/>
                <a:ea typeface="Calibri" panose="020F0502020204030204" pitchFamily="34" charset="0"/>
                <a:cs typeface="Calibri" panose="020F0502020204030204" pitchFamily="34" charset="0"/>
              </a:rPr>
              <a:t>1. </a:t>
            </a:r>
            <a:r>
              <a:rPr lang="en-IE" sz="1400" b="1" dirty="0">
                <a:latin typeface="Calibri" panose="020F0502020204030204" pitchFamily="34" charset="0"/>
                <a:ea typeface="Calibri" panose="020F0502020204030204" pitchFamily="34" charset="0"/>
                <a:cs typeface="Calibri" panose="020F0502020204030204" pitchFamily="34" charset="0"/>
              </a:rPr>
              <a:t>Desktop Research: </a:t>
            </a:r>
            <a:r>
              <a:rPr lang="en-IE" sz="1400" dirty="0">
                <a:latin typeface="Calibri" panose="020F0502020204030204" pitchFamily="34" charset="0"/>
                <a:ea typeface="Calibri" panose="020F0502020204030204" pitchFamily="34" charset="0"/>
                <a:cs typeface="Calibri" panose="020F0502020204030204" pitchFamily="34" charset="0"/>
              </a:rPr>
              <a:t>desktop review of current context of Roscrea, including relevant reports, planning policies, and strategic documents, such as the Town Centre First Plan.</a:t>
            </a:r>
          </a:p>
          <a:p>
            <a:pPr>
              <a:lnSpc>
                <a:spcPct val="150000"/>
              </a:lnSpc>
            </a:pPr>
            <a:r>
              <a:rPr lang="en-IE" sz="1400" dirty="0">
                <a:latin typeface="Calibri" panose="020F0502020204030204" pitchFamily="34" charset="0"/>
                <a:ea typeface="Calibri" panose="020F0502020204030204" pitchFamily="34" charset="0"/>
                <a:cs typeface="Calibri" panose="020F0502020204030204" pitchFamily="34" charset="0"/>
              </a:rPr>
              <a:t>2. </a:t>
            </a:r>
            <a:r>
              <a:rPr lang="en-IE" sz="1400" b="1" dirty="0">
                <a:latin typeface="Calibri" panose="020F0502020204030204" pitchFamily="34" charset="0"/>
                <a:ea typeface="Calibri" panose="020F0502020204030204" pitchFamily="34" charset="0"/>
                <a:cs typeface="Calibri" panose="020F0502020204030204" pitchFamily="34" charset="0"/>
              </a:rPr>
              <a:t>Site &amp; Market Analysis: </a:t>
            </a:r>
            <a:r>
              <a:rPr lang="en-IE" sz="1400" dirty="0">
                <a:latin typeface="Calibri" panose="020F0502020204030204" pitchFamily="34" charset="0"/>
                <a:ea typeface="Calibri" panose="020F0502020204030204" pitchFamily="34" charset="0"/>
                <a:cs typeface="Calibri" panose="020F0502020204030204" pitchFamily="34" charset="0"/>
              </a:rPr>
              <a:t>A detailed analysis of the study site was undertaken, assessing</a:t>
            </a:r>
          </a:p>
          <a:p>
            <a:pPr>
              <a:lnSpc>
                <a:spcPct val="150000"/>
              </a:lnSpc>
            </a:pPr>
            <a:r>
              <a:rPr lang="en-IE" sz="1400" dirty="0">
                <a:latin typeface="Calibri" panose="020F0502020204030204" pitchFamily="34" charset="0"/>
                <a:ea typeface="Calibri" panose="020F0502020204030204" pitchFamily="34" charset="0"/>
                <a:cs typeface="Calibri" panose="020F0502020204030204" pitchFamily="34" charset="0"/>
              </a:rPr>
              <a:t>factors such as physical condition, accessibility, infrastructure, and environmental considerations. </a:t>
            </a:r>
          </a:p>
          <a:p>
            <a:pPr>
              <a:lnSpc>
                <a:spcPct val="150000"/>
              </a:lnSpc>
            </a:pPr>
            <a:r>
              <a:rPr lang="en-IE" sz="1400" dirty="0">
                <a:latin typeface="Calibri" panose="020F0502020204030204" pitchFamily="34" charset="0"/>
                <a:ea typeface="Calibri" panose="020F0502020204030204" pitchFamily="34" charset="0"/>
                <a:cs typeface="Calibri" panose="020F0502020204030204" pitchFamily="34" charset="0"/>
              </a:rPr>
              <a:t>In parallel, a market review was conducted to provide a demographic overview, local economic conditions, existing tourism landscape and demand analysis.</a:t>
            </a:r>
          </a:p>
          <a:p>
            <a:pPr>
              <a:lnSpc>
                <a:spcPct val="150000"/>
              </a:lnSpc>
            </a:pPr>
            <a:r>
              <a:rPr lang="en-IE" sz="1400" dirty="0">
                <a:latin typeface="Calibri" panose="020F0502020204030204" pitchFamily="34" charset="0"/>
                <a:ea typeface="Calibri" panose="020F0502020204030204" pitchFamily="34" charset="0"/>
                <a:cs typeface="Calibri" panose="020F0502020204030204" pitchFamily="34" charset="0"/>
              </a:rPr>
              <a:t>3. </a:t>
            </a:r>
            <a:r>
              <a:rPr lang="en-IE" sz="1400" b="1" dirty="0">
                <a:latin typeface="Calibri" panose="020F0502020204030204" pitchFamily="34" charset="0"/>
                <a:ea typeface="Calibri" panose="020F0502020204030204" pitchFamily="34" charset="0"/>
                <a:cs typeface="Calibri" panose="020F0502020204030204" pitchFamily="34" charset="0"/>
              </a:rPr>
              <a:t>Stakeholder Engagement: </a:t>
            </a:r>
            <a:r>
              <a:rPr lang="en-IE" sz="1400" dirty="0">
                <a:latin typeface="Calibri" panose="020F0502020204030204" pitchFamily="34" charset="0"/>
                <a:ea typeface="Calibri" panose="020F0502020204030204" pitchFamily="34" charset="0"/>
                <a:cs typeface="Calibri" panose="020F0502020204030204" pitchFamily="34" charset="0"/>
              </a:rPr>
              <a:t>A series of consultations were held with community representatives, local businesses, public agencies, elected officials and the wider local community to gather insights, understand priorities, and test emerging ideas.</a:t>
            </a:r>
          </a:p>
          <a:p>
            <a:pPr>
              <a:lnSpc>
                <a:spcPct val="150000"/>
              </a:lnSpc>
            </a:pPr>
            <a:r>
              <a:rPr lang="en-IE" sz="1400" dirty="0">
                <a:latin typeface="Calibri" panose="020F0502020204030204" pitchFamily="34" charset="0"/>
                <a:ea typeface="Calibri" panose="020F0502020204030204" pitchFamily="34" charset="0"/>
                <a:cs typeface="Calibri" panose="020F0502020204030204" pitchFamily="34" charset="0"/>
              </a:rPr>
              <a:t>4. </a:t>
            </a:r>
            <a:r>
              <a:rPr lang="en-IE" sz="1400" b="1" dirty="0">
                <a:latin typeface="Calibri" panose="020F0502020204030204" pitchFamily="34" charset="0"/>
                <a:ea typeface="Calibri" panose="020F0502020204030204" pitchFamily="34" charset="0"/>
                <a:cs typeface="Calibri" panose="020F0502020204030204" pitchFamily="34" charset="0"/>
              </a:rPr>
              <a:t>Potential Uses &amp; Concept Development: </a:t>
            </a:r>
            <a:r>
              <a:rPr lang="en-IE" sz="1400" dirty="0">
                <a:latin typeface="Calibri" panose="020F0502020204030204" pitchFamily="34" charset="0"/>
                <a:ea typeface="Calibri" panose="020F0502020204030204" pitchFamily="34" charset="0"/>
                <a:cs typeface="Calibri" panose="020F0502020204030204" pitchFamily="34" charset="0"/>
              </a:rPr>
              <a:t>A list of potential site uses was developed through</a:t>
            </a:r>
          </a:p>
          <a:p>
            <a:pPr>
              <a:lnSpc>
                <a:spcPct val="150000"/>
              </a:lnSpc>
            </a:pPr>
            <a:r>
              <a:rPr lang="en-IE" sz="1400" dirty="0">
                <a:latin typeface="Calibri" panose="020F0502020204030204" pitchFamily="34" charset="0"/>
                <a:ea typeface="Calibri" panose="020F0502020204030204" pitchFamily="34" charset="0"/>
                <a:cs typeface="Calibri" panose="020F0502020204030204" pitchFamily="34" charset="0"/>
              </a:rPr>
              <a:t>research and stakeholder engagement. This was refined into a core set of viable uses, reflecting local needs and strategic priorities. These informed the development of three distinct concept design options, each testing different site configurations and spatial arrangements. The options were evaluated against criteria including policy alignment, planning considerations, and environmental performance.</a:t>
            </a:r>
          </a:p>
          <a:p>
            <a:pPr>
              <a:lnSpc>
                <a:spcPct val="150000"/>
              </a:lnSpc>
            </a:pPr>
            <a:r>
              <a:rPr lang="en-IE" sz="1400" dirty="0">
                <a:latin typeface="Calibri" panose="020F0502020204030204" pitchFamily="34" charset="0"/>
                <a:ea typeface="Calibri" panose="020F0502020204030204" pitchFamily="34" charset="0"/>
                <a:cs typeface="Calibri" panose="020F0502020204030204" pitchFamily="34" charset="0"/>
              </a:rPr>
              <a:t>5. </a:t>
            </a:r>
            <a:r>
              <a:rPr lang="en-IE" sz="1400" b="1" dirty="0">
                <a:latin typeface="Calibri" panose="020F0502020204030204" pitchFamily="34" charset="0"/>
                <a:ea typeface="Calibri" panose="020F0502020204030204" pitchFamily="34" charset="0"/>
                <a:cs typeface="Calibri" panose="020F0502020204030204" pitchFamily="34" charset="0"/>
              </a:rPr>
              <a:t>Financial Feasibility: </a:t>
            </a:r>
            <a:r>
              <a:rPr lang="en-IE" sz="1400" dirty="0">
                <a:latin typeface="Calibri" panose="020F0502020204030204" pitchFamily="34" charset="0"/>
                <a:ea typeface="Calibri" panose="020F0502020204030204" pitchFamily="34" charset="0"/>
                <a:cs typeface="Calibri" panose="020F0502020204030204" pitchFamily="34" charset="0"/>
              </a:rPr>
              <a:t>The final stage involved a high-level financial appraisal of the three concept design options. This included cost estimates, potential revenue streams, operational costs and economic impact.</a:t>
            </a:r>
          </a:p>
        </p:txBody>
      </p:sp>
    </p:spTree>
    <p:extLst>
      <p:ext uri="{BB962C8B-B14F-4D97-AF65-F5344CB8AC3E}">
        <p14:creationId xmlns:p14="http://schemas.microsoft.com/office/powerpoint/2010/main" val="383372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306F4-8CB2-4318-BAAF-CC3F852BB496}"/>
              </a:ext>
            </a:extLst>
          </p:cNvPr>
          <p:cNvSpPr>
            <a:spLocks noGrp="1"/>
          </p:cNvSpPr>
          <p:nvPr>
            <p:ph type="title"/>
          </p:nvPr>
        </p:nvSpPr>
        <p:spPr>
          <a:xfrm>
            <a:off x="285570" y="176385"/>
            <a:ext cx="8477430" cy="509415"/>
          </a:xfrm>
        </p:spPr>
        <p:txBody>
          <a:bodyPr/>
          <a:lstStyle/>
          <a:p>
            <a:pPr algn="ctr"/>
            <a:r>
              <a:rPr lang="en-IE" dirty="0"/>
              <a:t>Grant’s Hotel (The </a:t>
            </a:r>
            <a:r>
              <a:rPr lang="en-IE" dirty="0" err="1"/>
              <a:t>Damer</a:t>
            </a:r>
            <a:r>
              <a:rPr lang="en-IE" dirty="0"/>
              <a:t> Rooms)</a:t>
            </a:r>
          </a:p>
        </p:txBody>
      </p:sp>
      <p:pic>
        <p:nvPicPr>
          <p:cNvPr id="4" name="Picture 3">
            <a:extLst>
              <a:ext uri="{FF2B5EF4-FFF2-40B4-BE49-F238E27FC236}">
                <a16:creationId xmlns:a16="http://schemas.microsoft.com/office/drawing/2014/main" id="{E7F9D25C-E866-4B3B-9CFD-A652EE8A85DD}"/>
              </a:ext>
            </a:extLst>
          </p:cNvPr>
          <p:cNvPicPr>
            <a:picLocks noChangeAspect="1"/>
          </p:cNvPicPr>
          <p:nvPr/>
        </p:nvPicPr>
        <p:blipFill>
          <a:blip r:embed="rId2"/>
          <a:stretch>
            <a:fillRect/>
          </a:stretch>
        </p:blipFill>
        <p:spPr>
          <a:xfrm>
            <a:off x="1" y="685800"/>
            <a:ext cx="9144000" cy="6172200"/>
          </a:xfrm>
          <a:prstGeom prst="rect">
            <a:avLst/>
          </a:prstGeom>
        </p:spPr>
      </p:pic>
    </p:spTree>
    <p:extLst>
      <p:ext uri="{BB962C8B-B14F-4D97-AF65-F5344CB8AC3E}">
        <p14:creationId xmlns:p14="http://schemas.microsoft.com/office/powerpoint/2010/main" val="129810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A5C1-736F-4183-90BD-822DD9EFEE95}"/>
              </a:ext>
            </a:extLst>
          </p:cNvPr>
          <p:cNvSpPr>
            <a:spLocks noGrp="1"/>
          </p:cNvSpPr>
          <p:nvPr>
            <p:ph type="title"/>
          </p:nvPr>
        </p:nvSpPr>
        <p:spPr>
          <a:xfrm>
            <a:off x="2547588" y="176385"/>
            <a:ext cx="4048823" cy="492443"/>
          </a:xfrm>
        </p:spPr>
        <p:txBody>
          <a:bodyPr/>
          <a:lstStyle/>
          <a:p>
            <a:r>
              <a:rPr lang="en-IE" dirty="0"/>
              <a:t>The Site</a:t>
            </a:r>
          </a:p>
        </p:txBody>
      </p:sp>
      <p:pic>
        <p:nvPicPr>
          <p:cNvPr id="8" name="Picture 7">
            <a:extLst>
              <a:ext uri="{FF2B5EF4-FFF2-40B4-BE49-F238E27FC236}">
                <a16:creationId xmlns:a16="http://schemas.microsoft.com/office/drawing/2014/main" id="{D22A21C7-1B90-4FC8-B18F-DACD49DDB923}"/>
              </a:ext>
            </a:extLst>
          </p:cNvPr>
          <p:cNvPicPr>
            <a:picLocks noChangeAspect="1"/>
          </p:cNvPicPr>
          <p:nvPr/>
        </p:nvPicPr>
        <p:blipFill>
          <a:blip r:embed="rId3"/>
          <a:stretch>
            <a:fillRect/>
          </a:stretch>
        </p:blipFill>
        <p:spPr>
          <a:xfrm>
            <a:off x="0" y="76200"/>
            <a:ext cx="9144000" cy="6512125"/>
          </a:xfrm>
          <a:prstGeom prst="rect">
            <a:avLst/>
          </a:prstGeom>
        </p:spPr>
      </p:pic>
    </p:spTree>
    <p:extLst>
      <p:ext uri="{BB962C8B-B14F-4D97-AF65-F5344CB8AC3E}">
        <p14:creationId xmlns:p14="http://schemas.microsoft.com/office/powerpoint/2010/main" val="318119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16FE4-FD8C-4018-A011-7A59EDA12342}"/>
              </a:ext>
            </a:extLst>
          </p:cNvPr>
          <p:cNvSpPr>
            <a:spLocks noGrp="1"/>
          </p:cNvSpPr>
          <p:nvPr>
            <p:ph type="title"/>
          </p:nvPr>
        </p:nvSpPr>
        <p:spPr>
          <a:xfrm>
            <a:off x="2547588" y="176385"/>
            <a:ext cx="4048823" cy="492443"/>
          </a:xfrm>
        </p:spPr>
        <p:txBody>
          <a:bodyPr/>
          <a:lstStyle/>
          <a:p>
            <a:pPr algn="ctr"/>
            <a:r>
              <a:rPr lang="en-IE" dirty="0"/>
              <a:t>Market Analysis</a:t>
            </a:r>
          </a:p>
        </p:txBody>
      </p:sp>
      <p:sp>
        <p:nvSpPr>
          <p:cNvPr id="3" name="Text Placeholder 2">
            <a:extLst>
              <a:ext uri="{FF2B5EF4-FFF2-40B4-BE49-F238E27FC236}">
                <a16:creationId xmlns:a16="http://schemas.microsoft.com/office/drawing/2014/main" id="{EFBE7E18-967D-4145-950B-5C71CB4D8923}"/>
              </a:ext>
            </a:extLst>
          </p:cNvPr>
          <p:cNvSpPr>
            <a:spLocks noGrp="1"/>
          </p:cNvSpPr>
          <p:nvPr>
            <p:ph type="body" idx="1"/>
          </p:nvPr>
        </p:nvSpPr>
        <p:spPr>
          <a:xfrm>
            <a:off x="285568" y="838200"/>
            <a:ext cx="8782231" cy="4185761"/>
          </a:xfrm>
        </p:spPr>
        <p:txBody>
          <a:bodyPr/>
          <a:lstStyle/>
          <a:p>
            <a:r>
              <a:rPr lang="en-IE" b="1" dirty="0"/>
              <a:t>Accommodation </a:t>
            </a:r>
            <a:r>
              <a:rPr lang="en-IE" dirty="0"/>
              <a:t>in the Roscrea area is currently lacking which is a position mirrored across the</a:t>
            </a:r>
          </a:p>
          <a:p>
            <a:r>
              <a:rPr lang="en-IE" dirty="0"/>
              <a:t>county. A November 2023 Tipperary accommodation audit identified a shortfall in capacity compared to demand, referencing a need for </a:t>
            </a:r>
            <a:r>
              <a:rPr lang="en-IE" b="1" dirty="0"/>
              <a:t>additional accommodation </a:t>
            </a:r>
            <a:r>
              <a:rPr lang="en-IE" dirty="0"/>
              <a:t>to support the county’s tourism potential.</a:t>
            </a:r>
          </a:p>
          <a:p>
            <a:endParaRPr lang="en-IE" dirty="0"/>
          </a:p>
          <a:p>
            <a:r>
              <a:rPr lang="en-IE" dirty="0"/>
              <a:t>Hotels account for 61% of available accommodation in Tipperary, with most rooms located in</a:t>
            </a:r>
          </a:p>
          <a:p>
            <a:r>
              <a:rPr lang="en-IE" dirty="0"/>
              <a:t>Clonmel, Thurles, and Nenagh. Clonmel and Thurles all of which are a reasonable distance from</a:t>
            </a:r>
          </a:p>
          <a:p>
            <a:r>
              <a:rPr lang="en-IE" dirty="0"/>
              <a:t>Roscrea, limiting accommodation options in the northern part of the county. Furthermore, at this</a:t>
            </a:r>
          </a:p>
          <a:p>
            <a:r>
              <a:rPr lang="en-IE" dirty="0"/>
              <a:t>time, Racket Hall, a 40-room hotel in Roscrea, </a:t>
            </a:r>
            <a:r>
              <a:rPr lang="en-IE" b="1" dirty="0"/>
              <a:t>was operational as a hotel.</a:t>
            </a:r>
          </a:p>
          <a:p>
            <a:endParaRPr lang="en-IE" b="1" dirty="0"/>
          </a:p>
          <a:p>
            <a:r>
              <a:rPr lang="en-IE" dirty="0"/>
              <a:t>At a County level, Failte Ireland visitor statistics for Tipperary show that in 2019, it welcomed 470k</a:t>
            </a:r>
          </a:p>
          <a:p>
            <a:r>
              <a:rPr lang="en-IE" dirty="0"/>
              <a:t>visitors, with 59% domestic, and 41% out of state . Pre-</a:t>
            </a:r>
            <a:r>
              <a:rPr lang="en-IE" dirty="0" err="1"/>
              <a:t>Covid</a:t>
            </a:r>
            <a:r>
              <a:rPr lang="en-IE" dirty="0"/>
              <a:t>, the sector data indicated that tourism</a:t>
            </a:r>
          </a:p>
          <a:p>
            <a:r>
              <a:rPr lang="en-IE" dirty="0"/>
              <a:t>supported over 3,000 jobs in the County. No up to date is available for the County.</a:t>
            </a:r>
          </a:p>
          <a:p>
            <a:endParaRPr lang="en-IE" b="1" dirty="0"/>
          </a:p>
          <a:p>
            <a:r>
              <a:rPr lang="en-IE" dirty="0"/>
              <a:t>Roscrea is included within the “Hidden Heartlands” which is a Failte Ireland tourism initiative to</a:t>
            </a:r>
          </a:p>
          <a:p>
            <a:r>
              <a:rPr lang="en-IE" dirty="0"/>
              <a:t>support the wider region.</a:t>
            </a:r>
            <a:endParaRPr lang="en-IE" b="1" dirty="0"/>
          </a:p>
        </p:txBody>
      </p:sp>
    </p:spTree>
    <p:extLst>
      <p:ext uri="{BB962C8B-B14F-4D97-AF65-F5344CB8AC3E}">
        <p14:creationId xmlns:p14="http://schemas.microsoft.com/office/powerpoint/2010/main" val="2613563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1E1E-F4C0-4EEF-BE8D-E03F20E442CE}"/>
              </a:ext>
            </a:extLst>
          </p:cNvPr>
          <p:cNvSpPr>
            <a:spLocks noGrp="1"/>
          </p:cNvSpPr>
          <p:nvPr>
            <p:ph type="title"/>
          </p:nvPr>
        </p:nvSpPr>
        <p:spPr>
          <a:xfrm>
            <a:off x="2547588" y="176385"/>
            <a:ext cx="4048823" cy="492443"/>
          </a:xfrm>
        </p:spPr>
        <p:txBody>
          <a:bodyPr/>
          <a:lstStyle/>
          <a:p>
            <a:pPr algn="ctr"/>
            <a:r>
              <a:rPr lang="en-IE" dirty="0"/>
              <a:t>Tourist numbers</a:t>
            </a:r>
          </a:p>
        </p:txBody>
      </p:sp>
      <p:pic>
        <p:nvPicPr>
          <p:cNvPr id="4" name="Picture 3">
            <a:extLst>
              <a:ext uri="{FF2B5EF4-FFF2-40B4-BE49-F238E27FC236}">
                <a16:creationId xmlns:a16="http://schemas.microsoft.com/office/drawing/2014/main" id="{12BD2E51-D92A-4430-9D5F-D3A913D3DB00}"/>
              </a:ext>
            </a:extLst>
          </p:cNvPr>
          <p:cNvPicPr>
            <a:picLocks noChangeAspect="1"/>
          </p:cNvPicPr>
          <p:nvPr/>
        </p:nvPicPr>
        <p:blipFill>
          <a:blip r:embed="rId2"/>
          <a:stretch>
            <a:fillRect/>
          </a:stretch>
        </p:blipFill>
        <p:spPr>
          <a:xfrm>
            <a:off x="381000" y="649862"/>
            <a:ext cx="8477431" cy="4912738"/>
          </a:xfrm>
          <a:prstGeom prst="rect">
            <a:avLst/>
          </a:prstGeom>
        </p:spPr>
      </p:pic>
    </p:spTree>
    <p:extLst>
      <p:ext uri="{BB962C8B-B14F-4D97-AF65-F5344CB8AC3E}">
        <p14:creationId xmlns:p14="http://schemas.microsoft.com/office/powerpoint/2010/main" val="30634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2BC3-49C5-471D-BCB4-52ED0319CED6}"/>
              </a:ext>
            </a:extLst>
          </p:cNvPr>
          <p:cNvSpPr>
            <a:spLocks noGrp="1"/>
          </p:cNvSpPr>
          <p:nvPr>
            <p:ph type="title"/>
          </p:nvPr>
        </p:nvSpPr>
        <p:spPr>
          <a:xfrm>
            <a:off x="285569" y="176385"/>
            <a:ext cx="8553631" cy="492443"/>
          </a:xfrm>
        </p:spPr>
        <p:txBody>
          <a:bodyPr/>
          <a:lstStyle/>
          <a:p>
            <a:pPr algn="ctr"/>
            <a:r>
              <a:rPr lang="en-IE" dirty="0"/>
              <a:t>Need for community facilities</a:t>
            </a:r>
          </a:p>
        </p:txBody>
      </p:sp>
      <p:sp>
        <p:nvSpPr>
          <p:cNvPr id="3" name="Text Placeholder 2">
            <a:extLst>
              <a:ext uri="{FF2B5EF4-FFF2-40B4-BE49-F238E27FC236}">
                <a16:creationId xmlns:a16="http://schemas.microsoft.com/office/drawing/2014/main" id="{83907561-BF44-4398-B145-708E1AE5E7BD}"/>
              </a:ext>
            </a:extLst>
          </p:cNvPr>
          <p:cNvSpPr>
            <a:spLocks noGrp="1"/>
          </p:cNvSpPr>
          <p:nvPr>
            <p:ph type="body" idx="1"/>
          </p:nvPr>
        </p:nvSpPr>
        <p:spPr>
          <a:xfrm>
            <a:off x="285568" y="762000"/>
            <a:ext cx="8629831" cy="4708981"/>
          </a:xfrm>
        </p:spPr>
        <p:txBody>
          <a:bodyPr/>
          <a:lstStyle/>
          <a:p>
            <a:r>
              <a:rPr lang="en-IE" dirty="0"/>
              <a:t>While there are several community spaces within the town centre area, consultations undertaken as part of Roscrea Town Centre First baseline planning report identified a potential to improve the</a:t>
            </a:r>
          </a:p>
          <a:p>
            <a:r>
              <a:rPr lang="en-IE" dirty="0"/>
              <a:t>events spaces. Feedback indicated a need to diversify and improve community facilities and launch initiatives that can create a greater sense of community pride and enhance quality of life for residents. This has been further emphasised through the consultations undertaken as part of this study.</a:t>
            </a:r>
          </a:p>
          <a:p>
            <a:endParaRPr lang="en-IE" dirty="0"/>
          </a:p>
          <a:p>
            <a:r>
              <a:rPr lang="en-IE" dirty="0"/>
              <a:t>It was noted that there is nowhere for functions or family events such as weddings, christenings,</a:t>
            </a:r>
          </a:p>
          <a:p>
            <a:r>
              <a:rPr lang="en-IE" dirty="0"/>
              <a:t>funerals etc and no social space for the community to share. This was strongly voiced throughout the consultation process along with the belief that the town does not have the appropriate infrastructure to cater for its community.</a:t>
            </a:r>
          </a:p>
          <a:p>
            <a:endParaRPr lang="en-IE" dirty="0"/>
          </a:p>
          <a:p>
            <a:r>
              <a:rPr lang="en-IE" dirty="0"/>
              <a:t>Compared to the county and the state, Roscrea has a higher-than-average mix of under 19 year olds and over 60 year olds but a lower percentage of 20-59 year olds. It is important that the appropriate amenities and services are created within the town in order to create opportunities for employment and social inclusion, to retain the youth and build for the future.</a:t>
            </a:r>
          </a:p>
          <a:p>
            <a:endParaRPr lang="en-IE" dirty="0"/>
          </a:p>
          <a:p>
            <a:endParaRPr lang="en-IE" dirty="0"/>
          </a:p>
        </p:txBody>
      </p:sp>
    </p:spTree>
    <p:extLst>
      <p:ext uri="{BB962C8B-B14F-4D97-AF65-F5344CB8AC3E}">
        <p14:creationId xmlns:p14="http://schemas.microsoft.com/office/powerpoint/2010/main" val="237491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2599</Words>
  <Application>Microsoft Office PowerPoint</Application>
  <PresentationFormat>On-screen Show (4:3)</PresentationFormat>
  <Paragraphs>171</Paragraphs>
  <Slides>22</Slides>
  <Notes>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6" baseType="lpstr">
      <vt:lpstr>Arial</vt:lpstr>
      <vt:lpstr>Calibri</vt:lpstr>
      <vt:lpstr>Office Theme</vt:lpstr>
      <vt:lpstr>Worksheet</vt:lpstr>
      <vt:lpstr>PowerPoint Presentation</vt:lpstr>
      <vt:lpstr>Funding purpose</vt:lpstr>
      <vt:lpstr>Objectives</vt:lpstr>
      <vt:lpstr>Approach</vt:lpstr>
      <vt:lpstr>Grant’s Hotel (The Damer Rooms)</vt:lpstr>
      <vt:lpstr>The Site</vt:lpstr>
      <vt:lpstr>Market Analysis</vt:lpstr>
      <vt:lpstr>Tourist numbers</vt:lpstr>
      <vt:lpstr>Need for community facilities</vt:lpstr>
      <vt:lpstr>Market Need</vt:lpstr>
      <vt:lpstr>Stakeholder Views – key findings</vt:lpstr>
      <vt:lpstr>Potential Uses</vt:lpstr>
      <vt:lpstr>3 most viable options</vt:lpstr>
      <vt:lpstr>Option 1 – maximum retention</vt:lpstr>
      <vt:lpstr>Option 2 - Hybrid</vt:lpstr>
      <vt:lpstr>Option 3 – maximum potential</vt:lpstr>
      <vt:lpstr>Potential of back land site</vt:lpstr>
      <vt:lpstr>Revenue Drivers</vt:lpstr>
      <vt:lpstr>Financial Assessment</vt:lpstr>
      <vt:lpstr>10 year outlook</vt:lpstr>
      <vt:lpstr>20 year outlook – economic impact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2025-10-29T09:50:55Z</dcterms:created>
  <dcterms:modified xsi:type="dcterms:W3CDTF">2025-10-29T09:51:27Z</dcterms:modified>
</cp:coreProperties>
</file>