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0"/>
  </p:notesMasterIdLst>
  <p:sldIdLst>
    <p:sldId id="258" r:id="rId2"/>
    <p:sldId id="264" r:id="rId3"/>
    <p:sldId id="265" r:id="rId4"/>
    <p:sldId id="266" r:id="rId5"/>
    <p:sldId id="267" r:id="rId6"/>
    <p:sldId id="268" r:id="rId7"/>
    <p:sldId id="270" r:id="rId8"/>
    <p:sldId id="27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589"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lstStyle>
            <a:lvl1pPr marL="0" marR="0" lvl="0" indent="0" algn="l"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lstStyle>
            <a:lvl1pPr marL="0" marR="0" lvl="0" indent="0" algn="r"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E560B817-D550-4445-88E9-0B42AE53300E}" type="datetime1">
              <a:rPr lang="en-GB"/>
              <a:pPr lvl="0"/>
              <a:t>05/06/2019</a:t>
            </a:fld>
            <a:endParaRPr lang="en-GB"/>
          </a:p>
        </p:txBody>
      </p:sp>
      <p:sp>
        <p:nvSpPr>
          <p:cNvPr id="4" name="Slide Image Placeholder 3"/>
          <p:cNvSpPr>
            <a:spLocks noGrp="1" noRot="1" noChangeAspect="1"/>
          </p:cNvSpPr>
          <p:nvPr>
            <p:ph type="sldImg" idx="2"/>
          </p:nvPr>
        </p:nvSpPr>
        <p:spPr>
          <a:xfrm>
            <a:off x="1371600" y="1143000"/>
            <a:ext cx="4114800" cy="3086099"/>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lstStyle>
            <a:lvl1pPr marL="0" marR="0" lvl="0" indent="0" algn="l"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lstStyle>
            <a:lvl1pPr marL="0" marR="0" lvl="0" indent="0" algn="r"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4E886F84-2829-4EBE-929D-39EB9306D209}" type="slidenum">
              <a:rPr/>
              <a:pPr lvl="0"/>
              <a:t>‹#›</a:t>
            </a:fld>
            <a:endParaRPr lang="en-GB"/>
          </a:p>
        </p:txBody>
      </p:sp>
    </p:spTree>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1122361"/>
            <a:ext cx="7772400" cy="2387598"/>
          </a:xfrm>
        </p:spPr>
        <p:txBody>
          <a:bodyPr anchor="b" anchorCtr="1"/>
          <a:lstStyle>
            <a:lvl1pPr algn="ctr">
              <a:defRPr sz="6000"/>
            </a:lvl1pPr>
          </a:lstStyle>
          <a:p>
            <a:pPr lvl="0"/>
            <a:r>
              <a:rPr lang="en-US"/>
              <a:t>Click to edit Master title style</a:t>
            </a:r>
          </a:p>
        </p:txBody>
      </p:sp>
      <p:sp>
        <p:nvSpPr>
          <p:cNvPr id="3" name="Subtitle 2"/>
          <p:cNvSpPr txBox="1">
            <a:spLocks noGrp="1"/>
          </p:cNvSpPr>
          <p:nvPr>
            <p:ph type="subTitle" idx="1"/>
          </p:nvPr>
        </p:nvSpPr>
        <p:spPr>
          <a:xfrm>
            <a:off x="1143000" y="3602041"/>
            <a:ext cx="6858000" cy="1655758"/>
          </a:xfrm>
        </p:spPr>
        <p:txBody>
          <a:bodyPr anchorCtr="1"/>
          <a:lstStyle>
            <a:lvl1pPr marL="0" indent="0" algn="ctr">
              <a:buNone/>
              <a:defRPr sz="2400"/>
            </a:lvl1pPr>
          </a:lstStyle>
          <a:p>
            <a:pPr lvl="0"/>
            <a:r>
              <a:rPr lang="en-US"/>
              <a:t>Click to edit Master subtitle style</a:t>
            </a:r>
          </a:p>
        </p:txBody>
      </p:sp>
      <p:sp>
        <p:nvSpPr>
          <p:cNvPr id="4" name="Date Placeholder 3"/>
          <p:cNvSpPr txBox="1">
            <a:spLocks noGrp="1"/>
          </p:cNvSpPr>
          <p:nvPr>
            <p:ph type="dt" sz="half" idx="7"/>
          </p:nvPr>
        </p:nvSpPr>
        <p:spPr/>
        <p:txBody>
          <a:bodyPr/>
          <a:lstStyle>
            <a:lvl1pPr>
              <a:defRPr/>
            </a:lvl1pPr>
          </a:lstStyle>
          <a:p>
            <a:pPr lvl="0"/>
            <a:fld id="{E7C16882-9A60-413B-87A9-261146107737}" type="datetime1">
              <a:rPr lang="en-GB"/>
              <a:pPr lvl="0"/>
              <a:t>05/06/2019</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EE8EB685-83C4-4EB3-A95E-73A948E47386}" type="slidenum">
              <a:rPr/>
              <a:pPr lvl="0"/>
              <a:t>‹#›</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3C0EDF90-C4D0-467E-BA6F-109B15E751F3}" type="datetime1">
              <a:rPr lang="en-GB"/>
              <a:pPr lvl="0"/>
              <a:t>05/06/2019</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7F173ECC-B714-4C8B-8D81-2B7871C63A4D}" type="slidenum">
              <a:rPr/>
              <a:pPr lvl="0"/>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543675" y="365129"/>
            <a:ext cx="1971674" cy="5811834"/>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628650" y="365129"/>
            <a:ext cx="5800725" cy="581183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13708D49-0CAD-4D17-8A98-123B06767193}" type="datetime1">
              <a:rPr lang="en-GB"/>
              <a:pPr lvl="0"/>
              <a:t>05/06/2019</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23BB7A7F-21B8-4E14-9054-F85E2F663569}" type="slidenum">
              <a:rPr/>
              <a:pPr lvl="0"/>
              <a:t>‹#›</a:t>
            </a:fld>
            <a:endParaRPr lang="en-GB"/>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457200" y="1904996"/>
            <a:ext cx="3505196" cy="4505321"/>
          </a:xfrm>
        </p:spPr>
        <p:txBody>
          <a:bodyPr/>
          <a:lstStyle>
            <a:lvl1pPr marL="0" indent="0">
              <a:lnSpc>
                <a:spcPts val="3360"/>
              </a:lnSpc>
              <a:buNone/>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3" name="Title 10"/>
          <p:cNvSpPr txBox="1">
            <a:spLocks noGrp="1"/>
          </p:cNvSpPr>
          <p:nvPr>
            <p:ph type="title"/>
          </p:nvPr>
        </p:nvSpPr>
        <p:spPr/>
        <p:txBody>
          <a:bodyPr/>
          <a:lstStyle>
            <a:lvl1pPr>
              <a:defRPr/>
            </a:lvl1pPr>
          </a:lstStyle>
          <a:p>
            <a:pPr lvl="0"/>
            <a:r>
              <a:rPr lang="en-US"/>
              <a:t>Click to edit Master title style</a:t>
            </a:r>
            <a:endParaRPr lang="en-IE"/>
          </a:p>
        </p:txBody>
      </p:sp>
      <p:sp>
        <p:nvSpPr>
          <p:cNvPr id="4" name="Footer Placeholder 4"/>
          <p:cNvSpPr txBox="1">
            <a:spLocks noGrp="1"/>
          </p:cNvSpPr>
          <p:nvPr>
            <p:ph type="ftr" sz="quarter" idx="9"/>
          </p:nvPr>
        </p:nvSpPr>
        <p:spPr/>
        <p:txBody>
          <a:bodyPr/>
          <a:lstStyle>
            <a:lvl1pPr>
              <a:defRPr lang="en-IE"/>
            </a:lvl1pPr>
          </a:lstStyle>
          <a:p>
            <a:pPr lvl="0"/>
            <a:r>
              <a:rPr lang="en-IE"/>
              <a:t>Age Friendly Ireland ©2014 </a:t>
            </a:r>
          </a:p>
        </p:txBody>
      </p:sp>
      <p:sp>
        <p:nvSpPr>
          <p:cNvPr id="5" name="Date Placeholder 2"/>
          <p:cNvSpPr txBox="1">
            <a:spLocks noGrp="1"/>
          </p:cNvSpPr>
          <p:nvPr>
            <p:ph type="dt" sz="half" idx="7"/>
          </p:nvPr>
        </p:nvSpPr>
        <p:spPr/>
        <p:txBody>
          <a:bodyPr/>
          <a:lstStyle>
            <a:lvl1pPr>
              <a:defRPr lang="en-US"/>
            </a:lvl1pPr>
          </a:lstStyle>
          <a:p>
            <a:pPr lvl="0"/>
            <a:r>
              <a:rPr lang="en-US"/>
              <a:t>4th February</a:t>
            </a:r>
            <a:endParaRPr lang="en-IE"/>
          </a:p>
        </p:txBody>
      </p:sp>
      <p:sp>
        <p:nvSpPr>
          <p:cNvPr id="6" name="Slide Number Placeholder 4"/>
          <p:cNvSpPr txBox="1">
            <a:spLocks noGrp="1"/>
          </p:cNvSpPr>
          <p:nvPr>
            <p:ph type="sldNum" sz="quarter" idx="8"/>
          </p:nvPr>
        </p:nvSpPr>
        <p:spPr/>
        <p:txBody>
          <a:bodyPr/>
          <a:lstStyle>
            <a:lvl1pPr>
              <a:defRPr lang="en-IE"/>
            </a:lvl1pPr>
          </a:lstStyle>
          <a:p>
            <a:pPr lvl="0"/>
            <a:r>
              <a:rPr lang="en-IE"/>
              <a:t>Page </a:t>
            </a:r>
            <a:fld id="{AEE60103-99E2-42AC-A34B-4EB2EC0A8A99}" type="slidenum">
              <a:rPr/>
              <a:pPr lvl="0"/>
              <a:t>‹#›</a:t>
            </a:fld>
            <a:endParaRPr lang="en-IE"/>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85800" y="609603"/>
            <a:ext cx="7772400" cy="1143000"/>
          </a:xfrm>
        </p:spPr>
        <p:txBody>
          <a:bodyPr/>
          <a:lstStyle>
            <a:lvl1pPr>
              <a:defRPr/>
            </a:lvl1pPr>
          </a:lstStyle>
          <a:p>
            <a:pPr lvl="0"/>
            <a:r>
              <a:rPr lang="en-US"/>
              <a:t>Click to edit Master 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B26CED44-70C7-4066-8E21-CF301D257C6B}" type="datetime1">
              <a:rPr lang="en-GB"/>
              <a:pPr lvl="0"/>
              <a:t>05/06/2019</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26495F3F-136F-49A8-9422-EEF3A1B4EB40}" type="slidenum">
              <a:rPr/>
              <a:pPr lvl="0"/>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623885" y="1709735"/>
            <a:ext cx="7886700" cy="2852735"/>
          </a:xfrm>
        </p:spPr>
        <p:txBody>
          <a:bodyPr anchor="b"/>
          <a:lstStyle>
            <a:lvl1pPr>
              <a:defRPr sz="6000"/>
            </a:lvl1pPr>
          </a:lstStyle>
          <a:p>
            <a:pPr lvl="0"/>
            <a:r>
              <a:rPr lang="en-US"/>
              <a:t>Click to edit Master title style</a:t>
            </a:r>
          </a:p>
        </p:txBody>
      </p:sp>
      <p:sp>
        <p:nvSpPr>
          <p:cNvPr id="3" name="Text Placeholder 2"/>
          <p:cNvSpPr txBox="1">
            <a:spLocks noGrp="1"/>
          </p:cNvSpPr>
          <p:nvPr>
            <p:ph type="body" idx="1"/>
          </p:nvPr>
        </p:nvSpPr>
        <p:spPr>
          <a:xfrm>
            <a:off x="623885" y="4589465"/>
            <a:ext cx="7886700" cy="1500182"/>
          </a:xfrm>
        </p:spPr>
        <p:txBody>
          <a:bodyPr/>
          <a:lstStyle>
            <a:lvl1pPr marL="0" indent="0">
              <a:buNone/>
              <a:defRPr sz="2400"/>
            </a:lvl1pPr>
          </a:lstStyle>
          <a:p>
            <a:pPr lvl="0"/>
            <a:r>
              <a:rPr lang="en-US"/>
              <a:t>Edit Master text styles</a:t>
            </a:r>
          </a:p>
        </p:txBody>
      </p:sp>
      <p:sp>
        <p:nvSpPr>
          <p:cNvPr id="4" name="Date Placeholder 3"/>
          <p:cNvSpPr txBox="1">
            <a:spLocks noGrp="1"/>
          </p:cNvSpPr>
          <p:nvPr>
            <p:ph type="dt" sz="half" idx="7"/>
          </p:nvPr>
        </p:nvSpPr>
        <p:spPr/>
        <p:txBody>
          <a:bodyPr/>
          <a:lstStyle>
            <a:lvl1pPr>
              <a:defRPr/>
            </a:lvl1pPr>
          </a:lstStyle>
          <a:p>
            <a:pPr lvl="0"/>
            <a:fld id="{779D5F3C-4788-43F2-8835-2E79B8FFF769}" type="datetime1">
              <a:rPr lang="en-GB"/>
              <a:pPr lvl="0"/>
              <a:t>05/06/2019</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2F969BE0-D5BF-4058-9F5D-9003F497D23C}" type="slidenum">
              <a:rPr/>
              <a:pPr lvl="0"/>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628650" y="1825627"/>
            <a:ext cx="3886200"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629149" y="1825627"/>
            <a:ext cx="3886200"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pPr lvl="0"/>
            <a:fld id="{E23D6BF5-BDA8-4B5C-8D6F-A5A11AB0399D}" type="datetime1">
              <a:rPr lang="en-GB"/>
              <a:pPr lvl="0"/>
              <a:t>05/06/2019</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04370589-FDFB-46BD-BD32-33832AF2AEA3}" type="slidenum">
              <a:rPr/>
              <a:pPr lvl="0"/>
              <a:t>‹#›</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629838" y="365129"/>
            <a:ext cx="7886700" cy="1325559"/>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629838" y="1681160"/>
            <a:ext cx="3868341" cy="823910"/>
          </a:xfrm>
        </p:spPr>
        <p:txBody>
          <a:bodyPr anchor="b"/>
          <a:lstStyle>
            <a:lvl1pPr marL="0" indent="0">
              <a:buNone/>
              <a:defRPr sz="2400" b="1"/>
            </a:lvl1pPr>
          </a:lstStyle>
          <a:p>
            <a:pPr lvl="0"/>
            <a:r>
              <a:rPr lang="en-US"/>
              <a:t>Edit Master text styles</a:t>
            </a:r>
          </a:p>
        </p:txBody>
      </p:sp>
      <p:sp>
        <p:nvSpPr>
          <p:cNvPr id="4" name="Content Placeholder 3"/>
          <p:cNvSpPr txBox="1">
            <a:spLocks noGrp="1"/>
          </p:cNvSpPr>
          <p:nvPr>
            <p:ph idx="2"/>
          </p:nvPr>
        </p:nvSpPr>
        <p:spPr>
          <a:xfrm>
            <a:off x="629838" y="2505071"/>
            <a:ext cx="3868341"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29149" y="1681160"/>
            <a:ext cx="3887388" cy="823910"/>
          </a:xfrm>
        </p:spPr>
        <p:txBody>
          <a:bodyPr anchor="b"/>
          <a:lstStyle>
            <a:lvl1pPr marL="0" indent="0">
              <a:buNone/>
              <a:defRPr sz="2400" b="1"/>
            </a:lvl1pPr>
          </a:lstStyle>
          <a:p>
            <a:pPr lvl="0"/>
            <a:r>
              <a:rPr lang="en-US"/>
              <a:t>Edit Master text styles</a:t>
            </a:r>
          </a:p>
        </p:txBody>
      </p:sp>
      <p:sp>
        <p:nvSpPr>
          <p:cNvPr id="6" name="Content Placeholder 5"/>
          <p:cNvSpPr txBox="1">
            <a:spLocks noGrp="1"/>
          </p:cNvSpPr>
          <p:nvPr>
            <p:ph idx="4"/>
          </p:nvPr>
        </p:nvSpPr>
        <p:spPr>
          <a:xfrm>
            <a:off x="4629149" y="2505071"/>
            <a:ext cx="3887388"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pPr lvl="0"/>
            <a:fld id="{4AC9523E-3605-4004-BF8F-3D61824C5409}" type="datetime1">
              <a:rPr lang="en-GB"/>
              <a:pPr lvl="0"/>
              <a:t>05/06/2019</a:t>
            </a:fld>
            <a:endParaRPr lang="en-GB"/>
          </a:p>
        </p:txBody>
      </p:sp>
      <p:sp>
        <p:nvSpPr>
          <p:cNvPr id="8" name="Footer Placeholder 7"/>
          <p:cNvSpPr txBox="1">
            <a:spLocks noGrp="1"/>
          </p:cNvSpPr>
          <p:nvPr>
            <p:ph type="ftr" sz="quarter" idx="9"/>
          </p:nvPr>
        </p:nvSpPr>
        <p:spPr/>
        <p:txBody>
          <a:bodyPr/>
          <a:lstStyle>
            <a:lvl1pPr>
              <a:defRPr/>
            </a:lvl1pPr>
          </a:lstStyle>
          <a:p>
            <a:pPr lvl="0"/>
            <a:endParaRPr lang="en-GB"/>
          </a:p>
        </p:txBody>
      </p:sp>
      <p:sp>
        <p:nvSpPr>
          <p:cNvPr id="9" name="Slide Number Placeholder 8"/>
          <p:cNvSpPr txBox="1">
            <a:spLocks noGrp="1"/>
          </p:cNvSpPr>
          <p:nvPr>
            <p:ph type="sldNum" sz="quarter" idx="8"/>
          </p:nvPr>
        </p:nvSpPr>
        <p:spPr/>
        <p:txBody>
          <a:bodyPr/>
          <a:lstStyle>
            <a:lvl1pPr>
              <a:defRPr/>
            </a:lvl1pPr>
          </a:lstStyle>
          <a:p>
            <a:pPr lvl="0"/>
            <a:fld id="{CF96B654-4B27-4B9E-ADF3-C0EBC200F9B7}" type="slidenum">
              <a:rPr/>
              <a:pPr lvl="0"/>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5"/>
          <p:cNvSpPr/>
          <p:nvPr/>
        </p:nvSpPr>
        <p:spPr>
          <a:xfrm>
            <a:off x="0" y="0"/>
            <a:ext cx="9144000" cy="1677622"/>
          </a:xfrm>
          <a:prstGeom prst="rect">
            <a:avLst/>
          </a:prstGeom>
          <a:solidFill>
            <a:srgbClr val="660066"/>
          </a:solidFill>
          <a:ln>
            <a:noFill/>
            <a:prstDash val="solid"/>
          </a:ln>
        </p:spPr>
        <p:txBody>
          <a:bodyPr vert="horz" wrap="square" lIns="91440" tIns="45720" rIns="91440" bIns="45720" anchor="ctr" anchorCtr="1" compatLnSpc="1"/>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3" name="Title 1"/>
          <p:cNvSpPr txBox="1">
            <a:spLocks noGrp="1"/>
          </p:cNvSpPr>
          <p:nvPr>
            <p:ph type="title"/>
          </p:nvPr>
        </p:nvSpPr>
        <p:spPr>
          <a:xfrm>
            <a:off x="1059725" y="430444"/>
            <a:ext cx="7886700" cy="1325559"/>
          </a:xfrm>
        </p:spPr>
        <p:txBody>
          <a:bodyPr/>
          <a:lstStyle>
            <a:lvl1pPr>
              <a:defRPr sz="3600" b="1">
                <a:solidFill>
                  <a:srgbClr val="FFFFFF"/>
                </a:solidFill>
                <a:latin typeface="Calibri"/>
              </a:defRPr>
            </a:lvl1pPr>
          </a:lstStyle>
          <a:p>
            <a:pPr lvl="0"/>
            <a:r>
              <a:rPr lang="en-US"/>
              <a:t>Click to edit Master title style</a:t>
            </a:r>
          </a:p>
        </p:txBody>
      </p:sp>
      <p:sp>
        <p:nvSpPr>
          <p:cNvPr id="4" name="Date Placeholder 2"/>
          <p:cNvSpPr txBox="1">
            <a:spLocks noGrp="1"/>
          </p:cNvSpPr>
          <p:nvPr>
            <p:ph type="dt" sz="half" idx="7"/>
          </p:nvPr>
        </p:nvSpPr>
        <p:spPr/>
        <p:txBody>
          <a:bodyPr/>
          <a:lstStyle>
            <a:lvl1pPr>
              <a:defRPr/>
            </a:lvl1pPr>
          </a:lstStyle>
          <a:p>
            <a:pPr lvl="0"/>
            <a:fld id="{E78F7FFD-40B0-42BE-8527-54A8F09C4B78}" type="datetime1">
              <a:rPr lang="en-GB"/>
              <a:pPr lvl="0"/>
              <a:t>05/06/2019</a:t>
            </a:fld>
            <a:endParaRPr lang="en-GB"/>
          </a:p>
        </p:txBody>
      </p:sp>
      <p:sp>
        <p:nvSpPr>
          <p:cNvPr id="5" name="Footer Placeholder 3"/>
          <p:cNvSpPr txBox="1">
            <a:spLocks noGrp="1"/>
          </p:cNvSpPr>
          <p:nvPr>
            <p:ph type="ftr" sz="quarter" idx="9"/>
          </p:nvPr>
        </p:nvSpPr>
        <p:spPr/>
        <p:txBody>
          <a:bodyPr/>
          <a:lstStyle>
            <a:lvl1pPr>
              <a:defRPr/>
            </a:lvl1pPr>
          </a:lstStyle>
          <a:p>
            <a:pPr lvl="0"/>
            <a:endParaRPr lang="en-GB"/>
          </a:p>
        </p:txBody>
      </p:sp>
      <p:sp>
        <p:nvSpPr>
          <p:cNvPr id="6" name="Slide Number Placeholder 4"/>
          <p:cNvSpPr txBox="1">
            <a:spLocks noGrp="1"/>
          </p:cNvSpPr>
          <p:nvPr>
            <p:ph type="sldNum" sz="quarter" idx="8"/>
          </p:nvPr>
        </p:nvSpPr>
        <p:spPr/>
        <p:txBody>
          <a:bodyPr/>
          <a:lstStyle>
            <a:lvl1pPr>
              <a:defRPr/>
            </a:lvl1pPr>
          </a:lstStyle>
          <a:p>
            <a:pPr lvl="0"/>
            <a:fld id="{96E4413A-930B-46E0-9682-81AC2F7ADC61}" type="slidenum">
              <a:rPr/>
              <a:pPr lvl="0"/>
              <a:t>‹#›</a:t>
            </a:fld>
            <a:endParaRPr lang="en-GB"/>
          </a:p>
        </p:txBody>
      </p:sp>
      <p:pic>
        <p:nvPicPr>
          <p:cNvPr id="7" name="Picture 6"/>
          <p:cNvPicPr>
            <a:picLocks noChangeAspect="1"/>
          </p:cNvPicPr>
          <p:nvPr/>
        </p:nvPicPr>
        <p:blipFill>
          <a:blip r:embed="rId2" cstate="print"/>
          <a:stretch>
            <a:fillRect/>
          </a:stretch>
        </p:blipFill>
        <p:spPr>
          <a:xfrm>
            <a:off x="0" y="-26755"/>
            <a:ext cx="1424516" cy="1672044"/>
          </a:xfrm>
          <a:prstGeom prst="rect">
            <a:avLst/>
          </a:prstGeom>
          <a:noFill/>
          <a:ln>
            <a:noFill/>
          </a:ln>
        </p:spPr>
      </p:pic>
    </p:spTree>
  </p:cSld>
  <p:clrMapOvr>
    <a:masterClrMapping/>
  </p:clrMapOvr>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13B7559A-62DC-4260-81AD-B13B4F21A78B}" type="datetime1">
              <a:rPr lang="en-GB"/>
              <a:pPr lvl="0"/>
              <a:t>05/06/2019</a:t>
            </a:fld>
            <a:endParaRPr lang="en-GB"/>
          </a:p>
        </p:txBody>
      </p:sp>
      <p:sp>
        <p:nvSpPr>
          <p:cNvPr id="3" name="Footer Placeholder 2"/>
          <p:cNvSpPr txBox="1">
            <a:spLocks noGrp="1"/>
          </p:cNvSpPr>
          <p:nvPr>
            <p:ph type="ftr" sz="quarter" idx="9"/>
          </p:nvPr>
        </p:nvSpPr>
        <p:spPr/>
        <p:txBody>
          <a:bodyPr/>
          <a:lstStyle>
            <a:lvl1pPr>
              <a:defRPr/>
            </a:lvl1pPr>
          </a:lstStyle>
          <a:p>
            <a:pPr lvl="0"/>
            <a:endParaRPr lang="en-GB"/>
          </a:p>
        </p:txBody>
      </p:sp>
      <p:sp>
        <p:nvSpPr>
          <p:cNvPr id="4" name="Slide Number Placeholder 3"/>
          <p:cNvSpPr txBox="1">
            <a:spLocks noGrp="1"/>
          </p:cNvSpPr>
          <p:nvPr>
            <p:ph type="sldNum" sz="quarter" idx="8"/>
          </p:nvPr>
        </p:nvSpPr>
        <p:spPr/>
        <p:txBody>
          <a:bodyPr/>
          <a:lstStyle>
            <a:lvl1pPr>
              <a:defRPr/>
            </a:lvl1pPr>
          </a:lstStyle>
          <a:p>
            <a:pPr lvl="0"/>
            <a:fld id="{E4E626A2-8D00-41E0-8B73-1AF25AD05308}" type="slidenum">
              <a:rPr/>
              <a:pPr lvl="0"/>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29838" y="457200"/>
            <a:ext cx="2949177" cy="1600200"/>
          </a:xfrm>
        </p:spPr>
        <p:txBody>
          <a:bodyPr anchor="b"/>
          <a:lstStyle>
            <a:lvl1pPr>
              <a:defRPr sz="3200"/>
            </a:lvl1pPr>
          </a:lstStyle>
          <a:p>
            <a:pPr lvl="0"/>
            <a:r>
              <a:rPr lang="en-US"/>
              <a:t>Click to edit Master title style</a:t>
            </a:r>
          </a:p>
        </p:txBody>
      </p:sp>
      <p:sp>
        <p:nvSpPr>
          <p:cNvPr id="3" name="Content Placeholder 2"/>
          <p:cNvSpPr txBox="1">
            <a:spLocks noGrp="1"/>
          </p:cNvSpPr>
          <p:nvPr>
            <p:ph idx="1"/>
          </p:nvPr>
        </p:nvSpPr>
        <p:spPr>
          <a:xfrm>
            <a:off x="3887388" y="987423"/>
            <a:ext cx="4629149" cy="4873623"/>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629838" y="2057400"/>
            <a:ext cx="2949177" cy="3811584"/>
          </a:xfrm>
        </p:spPr>
        <p:txBody>
          <a:bodyPr/>
          <a:lstStyle>
            <a:lvl1pPr marL="0" indent="0">
              <a:buNone/>
              <a:defRPr sz="1600"/>
            </a:lvl1pPr>
          </a:lstStyle>
          <a:p>
            <a:pPr lvl="0"/>
            <a:r>
              <a:rPr lang="en-US"/>
              <a:t>Edit Master text styles</a:t>
            </a:r>
          </a:p>
        </p:txBody>
      </p:sp>
      <p:sp>
        <p:nvSpPr>
          <p:cNvPr id="5" name="Date Placeholder 4"/>
          <p:cNvSpPr txBox="1">
            <a:spLocks noGrp="1"/>
          </p:cNvSpPr>
          <p:nvPr>
            <p:ph type="dt" sz="half" idx="7"/>
          </p:nvPr>
        </p:nvSpPr>
        <p:spPr/>
        <p:txBody>
          <a:bodyPr/>
          <a:lstStyle>
            <a:lvl1pPr>
              <a:defRPr/>
            </a:lvl1pPr>
          </a:lstStyle>
          <a:p>
            <a:pPr lvl="0"/>
            <a:fld id="{3DACC681-648B-4CD0-A1BA-4EE6C790C99B}" type="datetime1">
              <a:rPr lang="en-GB"/>
              <a:pPr lvl="0"/>
              <a:t>05/06/2019</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1DE5FAF8-1E9B-4CBB-ADAC-192D6E24D457}" type="slidenum">
              <a:rPr/>
              <a:pPr lvl="0"/>
              <a:t>‹#›</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29838" y="457200"/>
            <a:ext cx="2949177" cy="1600200"/>
          </a:xfrm>
        </p:spPr>
        <p:txBody>
          <a:bodyPr anchor="b"/>
          <a:lstStyle>
            <a:lvl1pPr>
              <a:defRPr sz="3200"/>
            </a:lvl1pPr>
          </a:lstStyle>
          <a:p>
            <a:pPr lvl="0"/>
            <a:r>
              <a:rPr lang="en-US"/>
              <a:t>Click to edit Master title style</a:t>
            </a:r>
          </a:p>
        </p:txBody>
      </p:sp>
      <p:sp>
        <p:nvSpPr>
          <p:cNvPr id="3" name="Picture Placeholder 2"/>
          <p:cNvSpPr txBox="1">
            <a:spLocks noGrp="1"/>
          </p:cNvSpPr>
          <p:nvPr>
            <p:ph type="pic" idx="1"/>
          </p:nvPr>
        </p:nvSpPr>
        <p:spPr>
          <a:xfrm>
            <a:off x="3887388" y="987423"/>
            <a:ext cx="4629149" cy="4873623"/>
          </a:xfrm>
        </p:spPr>
        <p:txBody>
          <a:bodyPr/>
          <a:lstStyle>
            <a:lvl1pPr marL="0" indent="0">
              <a:buNone/>
              <a:defRPr sz="3200"/>
            </a:lvl1pPr>
          </a:lstStyle>
          <a:p>
            <a:pPr lvl="0"/>
            <a:r>
              <a:rPr lang="en-US"/>
              <a:t>Click icon to add picture</a:t>
            </a:r>
          </a:p>
        </p:txBody>
      </p:sp>
      <p:sp>
        <p:nvSpPr>
          <p:cNvPr id="4" name="Text Placeholder 3"/>
          <p:cNvSpPr txBox="1">
            <a:spLocks noGrp="1"/>
          </p:cNvSpPr>
          <p:nvPr>
            <p:ph type="body" idx="2"/>
          </p:nvPr>
        </p:nvSpPr>
        <p:spPr>
          <a:xfrm>
            <a:off x="629838" y="2057400"/>
            <a:ext cx="2949177" cy="3811584"/>
          </a:xfrm>
        </p:spPr>
        <p:txBody>
          <a:bodyPr/>
          <a:lstStyle>
            <a:lvl1pPr marL="0" indent="0">
              <a:buNone/>
              <a:defRPr sz="1600"/>
            </a:lvl1pPr>
          </a:lstStyle>
          <a:p>
            <a:pPr lvl="0"/>
            <a:r>
              <a:rPr lang="en-US"/>
              <a:t>Edit Master text styles</a:t>
            </a:r>
          </a:p>
        </p:txBody>
      </p:sp>
      <p:sp>
        <p:nvSpPr>
          <p:cNvPr id="5" name="Date Placeholder 4"/>
          <p:cNvSpPr txBox="1">
            <a:spLocks noGrp="1"/>
          </p:cNvSpPr>
          <p:nvPr>
            <p:ph type="dt" sz="half" idx="7"/>
          </p:nvPr>
        </p:nvSpPr>
        <p:spPr/>
        <p:txBody>
          <a:bodyPr/>
          <a:lstStyle>
            <a:lvl1pPr>
              <a:defRPr/>
            </a:lvl1pPr>
          </a:lstStyle>
          <a:p>
            <a:pPr lvl="0"/>
            <a:fld id="{21D3585E-161A-4FFC-9E70-4B4AE7DE0C9F}" type="datetime1">
              <a:rPr lang="en-GB"/>
              <a:pPr lvl="0"/>
              <a:t>05/06/2019</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A5E2C9C0-536F-48F6-A58E-3CB8EB9947A5}" type="slidenum">
              <a:rPr/>
              <a:pPr lvl="0"/>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AFAFA"/>
            </a:gs>
            <a:gs pos="100000">
              <a:srgbClr val="D7D7D7"/>
            </a:gs>
          </a:gsLst>
          <a:lin ang="5400000"/>
        </a:gra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28650" y="365129"/>
            <a:ext cx="7886700" cy="1325559"/>
          </a:xfrm>
          <a:prstGeom prst="rect">
            <a:avLst/>
          </a:prstGeom>
          <a:noFill/>
          <a:ln>
            <a:noFill/>
          </a:ln>
        </p:spPr>
        <p:txBody>
          <a:bodyPr vert="horz" wrap="square" lIns="91440" tIns="45720" rIns="91440" bIns="45720" anchor="ctr" anchorCtr="0" compatLnSpc="1"/>
          <a:lstStyle/>
          <a:p>
            <a:pPr lvl="0"/>
            <a:r>
              <a:rPr lang="en-US"/>
              <a:t>Click to edit Master title style</a:t>
            </a:r>
          </a:p>
        </p:txBody>
      </p:sp>
      <p:sp>
        <p:nvSpPr>
          <p:cNvPr id="3" name="Text Placeholder 2"/>
          <p:cNvSpPr txBox="1">
            <a:spLocks noGrp="1"/>
          </p:cNvSpPr>
          <p:nvPr>
            <p:ph type="body" idx="1"/>
          </p:nvPr>
        </p:nvSpPr>
        <p:spPr>
          <a:xfrm>
            <a:off x="628650" y="1825627"/>
            <a:ext cx="7886700" cy="4351336"/>
          </a:xfrm>
          <a:prstGeom prst="rect">
            <a:avLst/>
          </a:prstGeom>
          <a:noFill/>
          <a:ln>
            <a:noFill/>
          </a:ln>
        </p:spPr>
        <p:txBody>
          <a:bodyPr vert="horz" wrap="square" lIns="91440" tIns="45720" rIns="91440" bIns="45720" anchor="t" anchorCtr="0" compatLnSpc="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628650" y="6356351"/>
            <a:ext cx="2057400" cy="365129"/>
          </a:xfrm>
          <a:prstGeom prst="rect">
            <a:avLst/>
          </a:prstGeom>
          <a:noFill/>
          <a:ln>
            <a:noFill/>
          </a:ln>
        </p:spPr>
        <p:txBody>
          <a:bodyPr vert="horz" wrap="square" lIns="91440" tIns="45720" rIns="91440" bIns="45720" anchor="ctr" anchorCtr="0" compatLnSpc="1"/>
          <a:lstStyle>
            <a:lvl1pPr marL="0" marR="0" lvl="0" indent="0" algn="l" defTabSz="4572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E27761B1-22D8-4EE4-B2F1-6D735576CE6A}" type="datetime1">
              <a:rPr lang="en-GB"/>
              <a:pPr lvl="0"/>
              <a:t>05/06/2019</a:t>
            </a:fld>
            <a:endParaRPr lang="en-GB"/>
          </a:p>
        </p:txBody>
      </p:sp>
      <p:sp>
        <p:nvSpPr>
          <p:cNvPr id="5" name="Footer Placeholder 4"/>
          <p:cNvSpPr txBox="1">
            <a:spLocks noGrp="1"/>
          </p:cNvSpPr>
          <p:nvPr>
            <p:ph type="ftr" sz="quarter" idx="3"/>
          </p:nvPr>
        </p:nvSpPr>
        <p:spPr>
          <a:xfrm>
            <a:off x="3028949" y="6356351"/>
            <a:ext cx="3086099" cy="365129"/>
          </a:xfrm>
          <a:prstGeom prst="rect">
            <a:avLst/>
          </a:prstGeom>
          <a:noFill/>
          <a:ln>
            <a:noFill/>
          </a:ln>
        </p:spPr>
        <p:txBody>
          <a:bodyPr vert="horz" wrap="square" lIns="91440" tIns="45720" rIns="91440" bIns="45720" anchor="ctr" anchorCtr="1" compatLnSpc="1"/>
          <a:lstStyle>
            <a:lvl1pPr marL="0" marR="0" lvl="0" indent="0" algn="ctr" defTabSz="4572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p:cNvSpPr txBox="1">
            <a:spLocks noGrp="1"/>
          </p:cNvSpPr>
          <p:nvPr>
            <p:ph type="sldNum" sz="quarter" idx="4"/>
          </p:nvPr>
        </p:nvSpPr>
        <p:spPr>
          <a:xfrm>
            <a:off x="6457949" y="6356351"/>
            <a:ext cx="2057400" cy="365129"/>
          </a:xfrm>
          <a:prstGeom prst="rect">
            <a:avLst/>
          </a:prstGeom>
          <a:noFill/>
          <a:ln>
            <a:noFill/>
          </a:ln>
        </p:spPr>
        <p:txBody>
          <a:bodyPr vert="horz" wrap="square" lIns="91440" tIns="45720" rIns="91440" bIns="45720" anchor="ctr" anchorCtr="0" compatLnSpc="1"/>
          <a:lstStyle>
            <a:lvl1pPr marL="0" marR="0" lvl="0" indent="0" algn="r" defTabSz="4572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B384BA9D-77BC-4B2A-B6A1-253EA46E7F22}" type="slidenum">
              <a:rPr/>
              <a:pPr lvl="0"/>
              <a:t>‹#›</a:t>
            </a:fld>
            <a:endParaRPr lang="en-GB"/>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Slide214">
    <p:spTree>
      <p:nvGrpSpPr>
        <p:cNvPr id="1" name=""/>
        <p:cNvGrpSpPr/>
        <p:nvPr/>
      </p:nvGrpSpPr>
      <p:grpSpPr>
        <a:xfrm>
          <a:off x="0" y="0"/>
          <a:ext cx="0" cy="0"/>
          <a:chOff x="0" y="0"/>
          <a:chExt cx="0" cy="0"/>
        </a:xfrm>
      </p:grpSpPr>
      <p:sp>
        <p:nvSpPr>
          <p:cNvPr id="2" name="Text Box 2"/>
          <p:cNvSpPr txBox="1"/>
          <p:nvPr/>
        </p:nvSpPr>
        <p:spPr>
          <a:xfrm>
            <a:off x="232230" y="2687110"/>
            <a:ext cx="8655874" cy="270843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800" b="0" i="1" u="none" strike="noStrike" kern="1200" cap="none" spc="0" baseline="0">
                <a:solidFill>
                  <a:srgbClr val="000000"/>
                </a:solidFill>
                <a:uFillTx/>
                <a:latin typeface="Calibri" pitchFamily="34"/>
                <a:cs typeface="Arial" pitchFamily="34"/>
              </a:rPr>
              <a:t>“</a:t>
            </a:r>
            <a:r>
              <a:rPr lang="en-IE" sz="3800" b="1" i="1" u="none" strike="noStrike" kern="1200" cap="none" spc="0" baseline="0">
                <a:solidFill>
                  <a:srgbClr val="000000"/>
                </a:solidFill>
                <a:uFillTx/>
                <a:latin typeface="Calibri" pitchFamily="34"/>
                <a:cs typeface="Arial" pitchFamily="34"/>
              </a:rPr>
              <a:t>If you design for the young you exclude the old, but if you design for the old you include everyone”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200" b="0" i="1" u="none" strike="noStrike" kern="1200" cap="none" spc="0" baseline="0">
              <a:solidFill>
                <a:srgbClr val="000000"/>
              </a:solidFill>
              <a:uFillTx/>
              <a:latin typeface="Calibri" pitchFamily="34"/>
              <a:cs typeface="Arial" pitchFamily="34"/>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2200" b="0" i="0" u="none" strike="noStrike" kern="1200" cap="none" spc="0" baseline="0">
                <a:solidFill>
                  <a:srgbClr val="000000"/>
                </a:solidFill>
                <a:uFillTx/>
                <a:latin typeface="Calibri" pitchFamily="34"/>
                <a:cs typeface="Arial" pitchFamily="34"/>
              </a:rPr>
              <a:t>Glenn Millar, Director of Education and Research, Canadian Urban Development Institute</a:t>
            </a:r>
            <a:endParaRPr lang="en-US" sz="2200" b="0" i="0" u="none" strike="noStrike" kern="1200" cap="none" spc="0" baseline="0">
              <a:solidFill>
                <a:srgbClr val="000000"/>
              </a:solidFill>
              <a:uFillTx/>
              <a:latin typeface="Arial" pitchFamily="34"/>
              <a:cs typeface="Arial" pitchFamily="34"/>
            </a:endParaRPr>
          </a:p>
        </p:txBody>
      </p:sp>
      <p:sp>
        <p:nvSpPr>
          <p:cNvPr id="3" name="Title 1"/>
          <p:cNvSpPr txBox="1">
            <a:spLocks noGrp="1"/>
          </p:cNvSpPr>
          <p:nvPr>
            <p:ph type="title"/>
          </p:nvPr>
        </p:nvSpPr>
        <p:spPr>
          <a:xfrm>
            <a:off x="1483019" y="255492"/>
            <a:ext cx="7341662" cy="1325559"/>
          </a:xfrm>
        </p:spPr>
        <p:txBody>
          <a:bodyPr/>
          <a:lstStyle/>
          <a:p>
            <a:pPr lvl="0"/>
            <a:r>
              <a:rPr lang="en-GB"/>
              <a:t>Planning for an Increasing and Ageing Population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07">
    <p:spTree>
      <p:nvGrpSpPr>
        <p:cNvPr id="1" name=""/>
        <p:cNvGrpSpPr/>
        <p:nvPr/>
      </p:nvGrpSpPr>
      <p:grpSpPr>
        <a:xfrm>
          <a:off x="0" y="0"/>
          <a:ext cx="0" cy="0"/>
          <a:chOff x="0" y="0"/>
          <a:chExt cx="0" cy="0"/>
        </a:xfrm>
      </p:grpSpPr>
      <p:sp>
        <p:nvSpPr>
          <p:cNvPr id="2" name="Title 1"/>
          <p:cNvSpPr txBox="1">
            <a:spLocks noGrp="1"/>
          </p:cNvSpPr>
          <p:nvPr>
            <p:ph type="title"/>
          </p:nvPr>
        </p:nvSpPr>
        <p:spPr>
          <a:xfrm>
            <a:off x="1257300" y="258647"/>
            <a:ext cx="7886700" cy="1325559"/>
          </a:xfrm>
        </p:spPr>
        <p:txBody>
          <a:bodyPr/>
          <a:lstStyle/>
          <a:p>
            <a:pPr lvl="0"/>
            <a:r>
              <a:rPr lang="en-GB" sz="4000"/>
              <a:t>Finding the Voice - Older People’s Council</a:t>
            </a:r>
          </a:p>
        </p:txBody>
      </p:sp>
      <p:pic>
        <p:nvPicPr>
          <p:cNvPr id="3" name="Picture 2"/>
          <p:cNvPicPr>
            <a:picLocks noChangeAspect="1"/>
          </p:cNvPicPr>
          <p:nvPr/>
        </p:nvPicPr>
        <p:blipFill>
          <a:blip r:embed="rId2" cstate="print"/>
          <a:srcRect l="17187" t="34471" r="18499"/>
          <a:stretch>
            <a:fillRect/>
          </a:stretch>
        </p:blipFill>
        <p:spPr>
          <a:xfrm>
            <a:off x="427546" y="2150531"/>
            <a:ext cx="8072990" cy="4301063"/>
          </a:xfrm>
          <a:prstGeom prst="rect">
            <a:avLst/>
          </a:prstGeom>
          <a:noFill/>
          <a:ln>
            <a:noFill/>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206">
    <p:spTree>
      <p:nvGrpSpPr>
        <p:cNvPr id="1" name=""/>
        <p:cNvGrpSpPr/>
        <p:nvPr/>
      </p:nvGrpSpPr>
      <p:grpSpPr>
        <a:xfrm>
          <a:off x="0" y="0"/>
          <a:ext cx="0" cy="0"/>
          <a:chOff x="0" y="0"/>
          <a:chExt cx="0" cy="0"/>
        </a:xfrm>
      </p:grpSpPr>
      <p:sp>
        <p:nvSpPr>
          <p:cNvPr id="2" name="Title 1"/>
          <p:cNvSpPr txBox="1">
            <a:spLocks noGrp="1"/>
          </p:cNvSpPr>
          <p:nvPr>
            <p:ph type="title"/>
          </p:nvPr>
        </p:nvSpPr>
        <p:spPr>
          <a:xfrm>
            <a:off x="1257300" y="258647"/>
            <a:ext cx="7886700" cy="1325559"/>
          </a:xfrm>
        </p:spPr>
        <p:txBody>
          <a:bodyPr/>
          <a:lstStyle/>
          <a:p>
            <a:pPr lvl="0"/>
            <a:r>
              <a:rPr lang="en-GB" sz="4000"/>
              <a:t>What is an Older People’s Council?</a:t>
            </a:r>
          </a:p>
        </p:txBody>
      </p:sp>
      <p:sp>
        <p:nvSpPr>
          <p:cNvPr id="3" name="Rectangle 3"/>
          <p:cNvSpPr/>
          <p:nvPr/>
        </p:nvSpPr>
        <p:spPr>
          <a:xfrm>
            <a:off x="249567" y="1787789"/>
            <a:ext cx="8294632" cy="4869024"/>
          </a:xfrm>
          <a:prstGeom prst="rect">
            <a:avLst/>
          </a:prstGeom>
          <a:noFill/>
          <a:ln>
            <a:noFill/>
            <a:prstDash val="solid"/>
          </a:ln>
        </p:spPr>
        <p:txBody>
          <a:bodyPr vert="horz" wrap="square" lIns="91440" tIns="45720" rIns="91440" bIns="45720" anchor="t" anchorCtr="0" compatLnSpc="1">
            <a:spAutoFit/>
          </a:bodyPr>
          <a:lstStyle/>
          <a:p>
            <a:pPr marL="342900" marR="0" lvl="0" indent="-342900" algn="l" defTabSz="457200" rtl="0" fontAlgn="auto" hangingPunct="1">
              <a:lnSpc>
                <a:spcPct val="120000"/>
              </a:lnSpc>
              <a:spcBef>
                <a:spcPts val="0"/>
              </a:spcBef>
              <a:spcAft>
                <a:spcPts val="0"/>
              </a:spcAft>
              <a:buClr>
                <a:srgbClr val="660066"/>
              </a:buClr>
              <a:buSzPct val="125000"/>
              <a:buFont typeface="Wingdings" pitchFamily="2"/>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Calibri"/>
              </a:rPr>
              <a:t>A representative group of older people, established by local authorities as part of the development of the Age Friendly City/County </a:t>
            </a:r>
            <a:r>
              <a:rPr lang="en-US" sz="2000" b="0" i="0" u="none" strike="noStrike" kern="1200" cap="none" spc="0" baseline="0" dirty="0" err="1">
                <a:solidFill>
                  <a:srgbClr val="000000"/>
                </a:solidFill>
                <a:uFillTx/>
                <a:latin typeface="Calibri"/>
              </a:rPr>
              <a:t>programme</a:t>
            </a:r>
            <a:r>
              <a:rPr lang="en-US" sz="2000" b="0" i="0" u="none" strike="noStrike" kern="1200" cap="none" spc="0" baseline="0" dirty="0">
                <a:solidFill>
                  <a:srgbClr val="000000"/>
                </a:solidFill>
                <a:uFillTx/>
                <a:latin typeface="Calibri"/>
              </a:rPr>
              <a:t>. </a:t>
            </a:r>
          </a:p>
          <a:p>
            <a:pPr marL="342900" marR="0" lvl="0" indent="-342900" algn="l" defTabSz="457200" rtl="0" fontAlgn="auto" hangingPunct="1">
              <a:lnSpc>
                <a:spcPct val="120000"/>
              </a:lnSpc>
              <a:spcBef>
                <a:spcPts val="0"/>
              </a:spcBef>
              <a:spcAft>
                <a:spcPts val="0"/>
              </a:spcAft>
              <a:buClr>
                <a:srgbClr val="660066"/>
              </a:buClr>
              <a:buSzPct val="125000"/>
              <a:buFont typeface="Wingdings" pitchFamily="2"/>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Calibri"/>
              </a:rPr>
              <a:t>The group of older people identify priority areas of need, raise issues of importance and inform and influence the decision making process of the City or County Age Friendly initiative. </a:t>
            </a:r>
          </a:p>
          <a:p>
            <a:pPr marL="342900" marR="0" lvl="0" indent="-342900" algn="l" defTabSz="457200" rtl="0" fontAlgn="auto" hangingPunct="1">
              <a:lnSpc>
                <a:spcPct val="120000"/>
              </a:lnSpc>
              <a:spcBef>
                <a:spcPts val="0"/>
              </a:spcBef>
              <a:spcAft>
                <a:spcPts val="0"/>
              </a:spcAft>
              <a:buClr>
                <a:srgbClr val="660066"/>
              </a:buClr>
              <a:buSzPct val="125000"/>
              <a:buFont typeface="Wingdings" pitchFamily="2"/>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Calibri"/>
              </a:rPr>
              <a:t>Representatives of Older People’s Councils participate, alongside representatives of the relevant member agencies, on the Age Friendly City/County Alliance. </a:t>
            </a:r>
          </a:p>
          <a:p>
            <a:pPr marL="342900" marR="0" lvl="0" indent="-342900" algn="l" defTabSz="457200" rtl="0" fontAlgn="auto" hangingPunct="1">
              <a:lnSpc>
                <a:spcPct val="120000"/>
              </a:lnSpc>
              <a:spcBef>
                <a:spcPts val="0"/>
              </a:spcBef>
              <a:spcAft>
                <a:spcPts val="0"/>
              </a:spcAft>
              <a:buClr>
                <a:srgbClr val="660066"/>
              </a:buClr>
              <a:buSzPct val="125000"/>
              <a:buFont typeface="Wingdings" pitchFamily="2"/>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Calibri"/>
              </a:rPr>
              <a:t>The Older People’s Council provides a citizen or service user perspective in monitoring the implementation of City &amp; County Age Friendly strategies. </a:t>
            </a:r>
          </a:p>
          <a:p>
            <a:pPr marL="342900" marR="0" lvl="0" indent="-342900" algn="l" defTabSz="457200" rtl="0" fontAlgn="auto" hangingPunct="1">
              <a:lnSpc>
                <a:spcPct val="120000"/>
              </a:lnSpc>
              <a:spcBef>
                <a:spcPts val="0"/>
              </a:spcBef>
              <a:spcAft>
                <a:spcPts val="0"/>
              </a:spcAft>
              <a:buClr>
                <a:srgbClr val="660066"/>
              </a:buClr>
              <a:buSzPct val="125000"/>
              <a:buFont typeface="Wingdings" pitchFamily="2"/>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Calibri"/>
              </a:rPr>
              <a:t>The Older People’s Councils are representative of the diversity of the older population in the city or county, linked to local older people’s groups and supportive of the participation of the most </a:t>
            </a:r>
            <a:r>
              <a:rPr lang="en-US" sz="2000" b="0" i="0" u="none" strike="noStrike" kern="1200" cap="none" spc="0" baseline="0" dirty="0" err="1">
                <a:solidFill>
                  <a:srgbClr val="000000"/>
                </a:solidFill>
                <a:uFillTx/>
                <a:latin typeface="Calibri"/>
              </a:rPr>
              <a:t>marginalised</a:t>
            </a:r>
            <a:r>
              <a:rPr lang="en-GB" sz="2000" b="0" i="0" u="none" strike="noStrike" kern="1200" cap="none" spc="0" baseline="0" dirty="0">
                <a:solidFill>
                  <a:srgbClr val="000000"/>
                </a:solidFill>
                <a:uFillTx/>
                <a:latin typeface="Calibri"/>
              </a:rPr>
              <a: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218">
    <p:spTree>
      <p:nvGrpSpPr>
        <p:cNvPr id="1" name=""/>
        <p:cNvGrpSpPr/>
        <p:nvPr/>
      </p:nvGrpSpPr>
      <p:grpSpPr>
        <a:xfrm>
          <a:off x="0" y="0"/>
          <a:ext cx="0" cy="0"/>
          <a:chOff x="0" y="0"/>
          <a:chExt cx="0" cy="0"/>
        </a:xfrm>
      </p:grpSpPr>
      <p:sp>
        <p:nvSpPr>
          <p:cNvPr id="2" name="Content Placeholder 2"/>
          <p:cNvSpPr txBox="1"/>
          <p:nvPr/>
        </p:nvSpPr>
        <p:spPr>
          <a:xfrm>
            <a:off x="104771" y="1786600"/>
            <a:ext cx="6042026" cy="4903131"/>
          </a:xfrm>
          <a:prstGeom prst="rect">
            <a:avLst/>
          </a:prstGeom>
          <a:noFill/>
          <a:ln>
            <a:noFill/>
          </a:ln>
        </p:spPr>
        <p:txBody>
          <a:bodyPr vert="horz" wrap="square" lIns="91440" tIns="45720" rIns="91440" bIns="45720" anchor="t" anchorCtr="0" compatLnSpc="1"/>
          <a:lstStyle/>
          <a:p>
            <a:pPr marL="228600" marR="0" lvl="0" indent="-228600" algn="l" defTabSz="914400" rtl="0" fontAlgn="auto" hangingPunct="1">
              <a:lnSpc>
                <a:spcPct val="90000"/>
              </a:lnSpc>
              <a:spcBef>
                <a:spcPts val="1000"/>
              </a:spcBef>
              <a:spcAft>
                <a:spcPts val="0"/>
              </a:spcAft>
              <a:buClr>
                <a:srgbClr val="660066"/>
              </a:buClr>
              <a:buSzPct val="120000"/>
              <a:buFont typeface="Arial" pitchFamily="34"/>
              <a:buChar char="•"/>
              <a:tabLst/>
              <a:defRPr sz="1800" b="0" i="0" u="none" strike="noStrike" kern="0" cap="none" spc="0" baseline="0">
                <a:solidFill>
                  <a:srgbClr val="000000"/>
                </a:solidFill>
                <a:uFillTx/>
              </a:defRPr>
            </a:pPr>
            <a:r>
              <a:rPr lang="en-IE" sz="2600" b="0" i="0" u="none" strike="noStrike" kern="1200" cap="none" spc="0" baseline="0">
                <a:solidFill>
                  <a:srgbClr val="0D0D0D"/>
                </a:solidFill>
                <a:uFillTx/>
                <a:latin typeface="Calibri"/>
              </a:rPr>
              <a:t>Finding the voice - Representing ALL older people’s</a:t>
            </a:r>
          </a:p>
          <a:p>
            <a:pPr marL="228600" marR="0" lvl="0" indent="-228600" algn="l" defTabSz="914400" rtl="0" fontAlgn="auto" hangingPunct="1">
              <a:lnSpc>
                <a:spcPct val="90000"/>
              </a:lnSpc>
              <a:spcBef>
                <a:spcPts val="1000"/>
              </a:spcBef>
              <a:spcAft>
                <a:spcPts val="0"/>
              </a:spcAft>
              <a:buClr>
                <a:srgbClr val="660066"/>
              </a:buClr>
              <a:buSzPct val="120000"/>
              <a:buFont typeface="Arial" pitchFamily="34"/>
              <a:buChar char="•"/>
              <a:tabLst/>
              <a:defRPr sz="1800" b="0" i="0" u="none" strike="noStrike" kern="0" cap="none" spc="0" baseline="0">
                <a:solidFill>
                  <a:srgbClr val="000000"/>
                </a:solidFill>
                <a:uFillTx/>
              </a:defRPr>
            </a:pPr>
            <a:r>
              <a:rPr lang="en-IE" sz="2600" b="0" i="0" u="none" strike="noStrike" kern="1200" cap="none" spc="0" baseline="0">
                <a:solidFill>
                  <a:srgbClr val="0D0D0D"/>
                </a:solidFill>
                <a:uFillTx/>
                <a:latin typeface="Calibri"/>
              </a:rPr>
              <a:t>Bottom up – informing the key decision makers</a:t>
            </a:r>
          </a:p>
          <a:p>
            <a:pPr marL="228600" marR="0" lvl="0" indent="-228600" algn="l" defTabSz="914400" rtl="0" fontAlgn="auto" hangingPunct="1">
              <a:lnSpc>
                <a:spcPct val="90000"/>
              </a:lnSpc>
              <a:spcBef>
                <a:spcPts val="1000"/>
              </a:spcBef>
              <a:spcAft>
                <a:spcPts val="0"/>
              </a:spcAft>
              <a:buClr>
                <a:srgbClr val="660066"/>
              </a:buClr>
              <a:buSzPct val="120000"/>
              <a:buFont typeface="Arial" pitchFamily="34"/>
              <a:buChar char="•"/>
              <a:tabLst/>
              <a:defRPr sz="1800" b="0" i="0" u="none" strike="noStrike" kern="0" cap="none" spc="0" baseline="0">
                <a:solidFill>
                  <a:srgbClr val="000000"/>
                </a:solidFill>
                <a:uFillTx/>
              </a:defRPr>
            </a:pPr>
            <a:r>
              <a:rPr lang="en-IE" sz="2600" b="0" i="0" u="none" strike="noStrike" kern="1200" cap="none" spc="0" baseline="0">
                <a:solidFill>
                  <a:srgbClr val="0D0D0D"/>
                </a:solidFill>
                <a:uFillTx/>
                <a:latin typeface="Calibri"/>
              </a:rPr>
              <a:t>Solution focused </a:t>
            </a:r>
          </a:p>
          <a:p>
            <a:pPr marL="228600" marR="0" lvl="0" indent="-228600" algn="l" defTabSz="914400" rtl="0" fontAlgn="auto" hangingPunct="1">
              <a:lnSpc>
                <a:spcPct val="90000"/>
              </a:lnSpc>
              <a:spcBef>
                <a:spcPts val="1000"/>
              </a:spcBef>
              <a:spcAft>
                <a:spcPts val="0"/>
              </a:spcAft>
              <a:buClr>
                <a:srgbClr val="660066"/>
              </a:buClr>
              <a:buSzPct val="120000"/>
              <a:buFont typeface="Arial" pitchFamily="34"/>
              <a:buChar char="•"/>
              <a:tabLst/>
              <a:defRPr sz="1800" b="0" i="0" u="none" strike="noStrike" kern="0" cap="none" spc="0" baseline="0">
                <a:solidFill>
                  <a:srgbClr val="000000"/>
                </a:solidFill>
                <a:uFillTx/>
              </a:defRPr>
            </a:pPr>
            <a:r>
              <a:rPr lang="en-IE" sz="2600" b="0" i="0" u="none" strike="noStrike" kern="1200" cap="none" spc="0" baseline="0">
                <a:solidFill>
                  <a:srgbClr val="0D0D0D"/>
                </a:solidFill>
                <a:uFillTx/>
                <a:latin typeface="Calibri"/>
              </a:rPr>
              <a:t>Executing the actions and being key to communicating with the wider community</a:t>
            </a:r>
          </a:p>
          <a:p>
            <a:pPr marL="228600" marR="0" lvl="0" indent="-228600" algn="l" defTabSz="914400" rtl="0" fontAlgn="auto" hangingPunct="1">
              <a:lnSpc>
                <a:spcPct val="90000"/>
              </a:lnSpc>
              <a:spcBef>
                <a:spcPts val="1000"/>
              </a:spcBef>
              <a:spcAft>
                <a:spcPts val="0"/>
              </a:spcAft>
              <a:buClr>
                <a:srgbClr val="660066"/>
              </a:buClr>
              <a:buSzPct val="120000"/>
              <a:buFont typeface="Arial" pitchFamily="34"/>
              <a:buChar char="•"/>
              <a:tabLst/>
              <a:defRPr sz="1800" b="0" i="0" u="none" strike="noStrike" kern="0" cap="none" spc="0" baseline="0">
                <a:solidFill>
                  <a:srgbClr val="000000"/>
                </a:solidFill>
                <a:uFillTx/>
              </a:defRPr>
            </a:pPr>
            <a:r>
              <a:rPr lang="en-IE" sz="2600" b="0" i="0" u="none" strike="noStrike" kern="1200" cap="none" spc="0" baseline="0">
                <a:solidFill>
                  <a:srgbClr val="0D0D0D"/>
                </a:solidFill>
                <a:uFillTx/>
                <a:latin typeface="Calibri"/>
              </a:rPr>
              <a:t>Form cohorts of volunteers for related initiatives – Crime Prevention Ambassadors, Intergenerational Programmes</a:t>
            </a:r>
          </a:p>
          <a:p>
            <a:pPr marL="228600" marR="0" lvl="0" indent="-228600" algn="l" defTabSz="914400" rtl="0" fontAlgn="auto" hangingPunct="1">
              <a:lnSpc>
                <a:spcPct val="90000"/>
              </a:lnSpc>
              <a:spcBef>
                <a:spcPts val="1000"/>
              </a:spcBef>
              <a:spcAft>
                <a:spcPts val="0"/>
              </a:spcAft>
              <a:buClr>
                <a:srgbClr val="660066"/>
              </a:buClr>
              <a:buSzPct val="120000"/>
              <a:buFont typeface="Arial" pitchFamily="34"/>
              <a:buChar char="•"/>
              <a:tabLst/>
              <a:defRPr sz="1800" b="0" i="0" u="none" strike="noStrike" kern="0" cap="none" spc="0" baseline="0">
                <a:solidFill>
                  <a:srgbClr val="000000"/>
                </a:solidFill>
                <a:uFillTx/>
              </a:defRPr>
            </a:pPr>
            <a:r>
              <a:rPr lang="en-IE" sz="2600" b="0" i="0" u="none" strike="noStrike" kern="1200" cap="none" spc="0" baseline="0">
                <a:solidFill>
                  <a:srgbClr val="0D0D0D"/>
                </a:solidFill>
                <a:uFillTx/>
                <a:latin typeface="Calibri"/>
              </a:rPr>
              <a:t>Two Tiers – Broader membership &amp; elected executive </a:t>
            </a:r>
          </a:p>
          <a:p>
            <a:pPr marL="228600" marR="0" lvl="0" indent="-228600" algn="l" defTabSz="914400" rtl="0" fontAlgn="auto" hangingPunct="1">
              <a:lnSpc>
                <a:spcPct val="90000"/>
              </a:lnSpc>
              <a:spcBef>
                <a:spcPts val="1000"/>
              </a:spcBef>
              <a:spcAft>
                <a:spcPts val="0"/>
              </a:spcAft>
              <a:buClr>
                <a:srgbClr val="660066"/>
              </a:buClr>
              <a:buSzPct val="120000"/>
              <a:buFont typeface="Arial" pitchFamily="34"/>
              <a:buChar char="•"/>
              <a:tabLst/>
              <a:defRPr sz="1800" b="0" i="0" u="none" strike="noStrike" kern="0" cap="none" spc="0" baseline="0">
                <a:solidFill>
                  <a:srgbClr val="000000"/>
                </a:solidFill>
                <a:uFillTx/>
              </a:defRPr>
            </a:pPr>
            <a:r>
              <a:rPr lang="en-IE" sz="2600" b="0" i="0" u="none" strike="noStrike" kern="1200" cap="none" spc="0" baseline="0">
                <a:solidFill>
                  <a:srgbClr val="0D0D0D"/>
                </a:solidFill>
                <a:uFillTx/>
                <a:latin typeface="Calibri"/>
              </a:rPr>
              <a:t>National Network of Older People’s Councils</a:t>
            </a:r>
          </a:p>
        </p:txBody>
      </p:sp>
      <p:pic>
        <p:nvPicPr>
          <p:cNvPr id="3" name="Picture 3" descr="2012-12-10 00.01.19.jpg"/>
          <p:cNvPicPr>
            <a:picLocks noChangeAspect="1"/>
          </p:cNvPicPr>
          <p:nvPr/>
        </p:nvPicPr>
        <p:blipFill>
          <a:blip r:embed="rId2" cstate="print"/>
          <a:stretch>
            <a:fillRect/>
          </a:stretch>
        </p:blipFill>
        <p:spPr>
          <a:xfrm>
            <a:off x="6095856" y="2433273"/>
            <a:ext cx="2769114" cy="2073539"/>
          </a:xfrm>
          <a:prstGeom prst="rect">
            <a:avLst/>
          </a:prstGeom>
          <a:noFill/>
          <a:ln>
            <a:noFill/>
          </a:ln>
        </p:spPr>
      </p:pic>
      <p:pic>
        <p:nvPicPr>
          <p:cNvPr id="4" name="Picture 2" descr="http://www.louthagefriendlycounty.ie/images/WHO/image%2011.jpg"/>
          <p:cNvPicPr>
            <a:picLocks noChangeAspect="1"/>
          </p:cNvPicPr>
          <p:nvPr/>
        </p:nvPicPr>
        <p:blipFill>
          <a:blip r:embed="rId3" cstate="print"/>
          <a:srcRect/>
          <a:stretch>
            <a:fillRect/>
          </a:stretch>
        </p:blipFill>
        <p:spPr>
          <a:xfrm>
            <a:off x="6153637" y="474665"/>
            <a:ext cx="2911531" cy="1733546"/>
          </a:xfrm>
          <a:prstGeom prst="rect">
            <a:avLst/>
          </a:prstGeom>
          <a:noFill/>
          <a:ln>
            <a:noFill/>
          </a:ln>
        </p:spPr>
      </p:pic>
      <p:pic>
        <p:nvPicPr>
          <p:cNvPr id="5" name="Picture 2" descr="http://agefriendly.ie/louthagefriendly/wp-content/uploads/Picture-11.jpg"/>
          <p:cNvPicPr>
            <a:picLocks noChangeAspect="1"/>
          </p:cNvPicPr>
          <p:nvPr/>
        </p:nvPicPr>
        <p:blipFill>
          <a:blip r:embed="rId4" cstate="print"/>
          <a:srcRect/>
          <a:stretch>
            <a:fillRect/>
          </a:stretch>
        </p:blipFill>
        <p:spPr>
          <a:xfrm>
            <a:off x="6095856" y="4731864"/>
            <a:ext cx="2911531" cy="1733546"/>
          </a:xfrm>
          <a:prstGeom prst="rect">
            <a:avLst/>
          </a:prstGeom>
          <a:noFill/>
          <a:ln>
            <a:noFill/>
          </a:ln>
        </p:spPr>
      </p:pic>
      <p:sp>
        <p:nvSpPr>
          <p:cNvPr id="6" name="Title 6"/>
          <p:cNvSpPr txBox="1"/>
          <p:nvPr/>
        </p:nvSpPr>
        <p:spPr>
          <a:xfrm>
            <a:off x="1680356" y="196943"/>
            <a:ext cx="4382819" cy="1498601"/>
          </a:xfrm>
          <a:prstGeom prst="rect">
            <a:avLst/>
          </a:prstGeom>
          <a:noFill/>
          <a:ln>
            <a:noFill/>
          </a:ln>
        </p:spPr>
        <p:txBody>
          <a:bodyPr vert="horz" wrap="square" lIns="91440" tIns="45720" rIns="91440" bIns="45720" anchor="ctr" anchorCtr="0" compatLnSpc="1"/>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IE" sz="4500" b="1" i="0" u="none" strike="noStrike" kern="1200" cap="none" spc="0" baseline="0">
                <a:solidFill>
                  <a:srgbClr val="FFFFFF"/>
                </a:solidFill>
                <a:uFillTx/>
                <a:latin typeface="Calibri"/>
              </a:rPr>
              <a:t>Participating and Influencing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210">
    <p:spTree>
      <p:nvGrpSpPr>
        <p:cNvPr id="1" name=""/>
        <p:cNvGrpSpPr/>
        <p:nvPr/>
      </p:nvGrpSpPr>
      <p:grpSpPr>
        <a:xfrm>
          <a:off x="0" y="0"/>
          <a:ext cx="0" cy="0"/>
          <a:chOff x="0" y="0"/>
          <a:chExt cx="0" cy="0"/>
        </a:xfrm>
      </p:grpSpPr>
      <p:sp>
        <p:nvSpPr>
          <p:cNvPr id="2" name="Title 1"/>
          <p:cNvSpPr txBox="1">
            <a:spLocks noGrp="1"/>
          </p:cNvSpPr>
          <p:nvPr>
            <p:ph type="title"/>
          </p:nvPr>
        </p:nvSpPr>
        <p:spPr>
          <a:xfrm>
            <a:off x="1257300" y="258647"/>
            <a:ext cx="7886700" cy="1325559"/>
          </a:xfrm>
        </p:spPr>
        <p:txBody>
          <a:bodyPr/>
          <a:lstStyle/>
          <a:p>
            <a:pPr lvl="0"/>
            <a:r>
              <a:rPr lang="en-GB" sz="4000"/>
              <a:t>Setting up an Older People’s Council</a:t>
            </a:r>
          </a:p>
        </p:txBody>
      </p:sp>
      <p:sp>
        <p:nvSpPr>
          <p:cNvPr id="3" name="Rectangle 2"/>
          <p:cNvSpPr/>
          <p:nvPr/>
        </p:nvSpPr>
        <p:spPr>
          <a:xfrm>
            <a:off x="3793068" y="1681206"/>
            <a:ext cx="5350931" cy="5078312"/>
          </a:xfrm>
          <a:prstGeom prst="rect">
            <a:avLst/>
          </a:prstGeom>
          <a:noFill/>
          <a:ln>
            <a:noFill/>
            <a:prstDash val="solid"/>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Calibri"/>
              </a:rPr>
              <a:t>To have a wide and diverse group of people on the Older People’s Council, it’s important to recruit members from four key groups. </a:t>
            </a:r>
          </a:p>
          <a:p>
            <a:pPr marL="457200" marR="0" lvl="0" indent="-457200" algn="l" defTabSz="457200" rtl="0" fontAlgn="auto" hangingPunct="1">
              <a:lnSpc>
                <a:spcPct val="120000"/>
              </a:lnSpc>
              <a:spcBef>
                <a:spcPts val="0"/>
              </a:spcBef>
              <a:spcAft>
                <a:spcPts val="0"/>
              </a:spcAft>
              <a:buClr>
                <a:srgbClr val="000066"/>
              </a:buClr>
              <a:buSzPct val="118000"/>
              <a:buFont typeface="Wingdings" pitchFamily="2"/>
              <a:buChar char="§"/>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Calibri"/>
              </a:rPr>
              <a:t>Members of community and voluntary groups</a:t>
            </a:r>
          </a:p>
          <a:p>
            <a:pPr marL="457200" marR="0" lvl="0" indent="-457200" algn="l" defTabSz="457200" rtl="0" fontAlgn="auto" hangingPunct="1">
              <a:lnSpc>
                <a:spcPct val="120000"/>
              </a:lnSpc>
              <a:spcBef>
                <a:spcPts val="0"/>
              </a:spcBef>
              <a:spcAft>
                <a:spcPts val="0"/>
              </a:spcAft>
              <a:buClr>
                <a:srgbClr val="000066"/>
              </a:buClr>
              <a:buSzPct val="118000"/>
              <a:buFont typeface="Wingdings" pitchFamily="2"/>
              <a:buChar char="§"/>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Calibri"/>
              </a:rPr>
              <a:t>Individual older people from aged 50 onwards, </a:t>
            </a:r>
          </a:p>
          <a:p>
            <a:pPr marL="457200" marR="0" lvl="0" indent="-457200" algn="l" defTabSz="457200" rtl="0" fontAlgn="auto" hangingPunct="1">
              <a:lnSpc>
                <a:spcPct val="120000"/>
              </a:lnSpc>
              <a:spcBef>
                <a:spcPts val="0"/>
              </a:spcBef>
              <a:spcAft>
                <a:spcPts val="0"/>
              </a:spcAft>
              <a:buClr>
                <a:srgbClr val="000066"/>
              </a:buClr>
              <a:buSzPct val="118000"/>
              <a:buFont typeface="Wingdings" pitchFamily="2"/>
              <a:buChar char="§"/>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Calibri"/>
              </a:rPr>
              <a:t>Representatives of older people living in residential care homes</a:t>
            </a:r>
          </a:p>
          <a:p>
            <a:pPr marL="457200" marR="0" lvl="0" indent="-457200" algn="l" defTabSz="457200" rtl="0" fontAlgn="auto" hangingPunct="1">
              <a:lnSpc>
                <a:spcPct val="120000"/>
              </a:lnSpc>
              <a:spcBef>
                <a:spcPts val="0"/>
              </a:spcBef>
              <a:spcAft>
                <a:spcPts val="0"/>
              </a:spcAft>
              <a:buClr>
                <a:srgbClr val="000066"/>
              </a:buClr>
              <a:buSzPct val="118000"/>
              <a:buFont typeface="Wingdings" pitchFamily="2"/>
              <a:buChar char="§"/>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Calibri"/>
              </a:rPr>
              <a:t>Representatives of more vulnerable older people who can be advocated for by formal/ informal carers and/or public health nurses.</a:t>
            </a:r>
          </a:p>
          <a:p>
            <a:pPr marL="457200" marR="0" lvl="0" indent="-457200" algn="l" defTabSz="457200" rtl="0" fontAlgn="auto" hangingPunct="1">
              <a:lnSpc>
                <a:spcPct val="120000"/>
              </a:lnSpc>
              <a:spcBef>
                <a:spcPts val="0"/>
              </a:spcBef>
              <a:spcAft>
                <a:spcPts val="0"/>
              </a:spcAft>
              <a:buClr>
                <a:srgbClr val="000066"/>
              </a:buClr>
              <a:buSzPct val="118000"/>
              <a:buFont typeface="Wingdings" pitchFamily="2"/>
              <a:buChar char="§"/>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Calibri"/>
              </a:rPr>
              <a:t>Younger Older People</a:t>
            </a:r>
          </a:p>
          <a:p>
            <a:pPr marL="457200" marR="0" lvl="0" indent="-457200" algn="l" defTabSz="457200" rtl="0" fontAlgn="auto" hangingPunct="1">
              <a:lnSpc>
                <a:spcPct val="120000"/>
              </a:lnSpc>
              <a:spcBef>
                <a:spcPts val="0"/>
              </a:spcBef>
              <a:spcAft>
                <a:spcPts val="0"/>
              </a:spcAft>
              <a:buClr>
                <a:srgbClr val="000066"/>
              </a:buClr>
              <a:buSzPct val="118000"/>
              <a:buFont typeface="Wingdings" pitchFamily="2"/>
              <a:buChar char="§"/>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Calibri"/>
              </a:rPr>
              <a:t>Minority Groups  </a:t>
            </a:r>
          </a:p>
        </p:txBody>
      </p:sp>
      <p:pic>
        <p:nvPicPr>
          <p:cNvPr id="4" name="Picture 3"/>
          <p:cNvPicPr>
            <a:picLocks noChangeAspect="1"/>
          </p:cNvPicPr>
          <p:nvPr/>
        </p:nvPicPr>
        <p:blipFill>
          <a:blip r:embed="rId2" cstate="print"/>
          <a:stretch>
            <a:fillRect/>
          </a:stretch>
        </p:blipFill>
        <p:spPr>
          <a:xfrm>
            <a:off x="0" y="1686098"/>
            <a:ext cx="3664009" cy="5171901"/>
          </a:xfrm>
          <a:prstGeom prst="rect">
            <a:avLst/>
          </a:prstGeom>
          <a:noFill/>
          <a:ln>
            <a:noFill/>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211">
    <p:spTree>
      <p:nvGrpSpPr>
        <p:cNvPr id="1" name=""/>
        <p:cNvGrpSpPr/>
        <p:nvPr/>
      </p:nvGrpSpPr>
      <p:grpSpPr>
        <a:xfrm>
          <a:off x="0" y="0"/>
          <a:ext cx="0" cy="0"/>
          <a:chOff x="0" y="0"/>
          <a:chExt cx="0" cy="0"/>
        </a:xfrm>
      </p:grpSpPr>
      <p:sp>
        <p:nvSpPr>
          <p:cNvPr id="2" name="Title 1"/>
          <p:cNvSpPr txBox="1">
            <a:spLocks noGrp="1"/>
          </p:cNvSpPr>
          <p:nvPr>
            <p:ph type="title"/>
          </p:nvPr>
        </p:nvSpPr>
        <p:spPr>
          <a:xfrm>
            <a:off x="1257300" y="258647"/>
            <a:ext cx="7886700" cy="1325559"/>
          </a:xfrm>
        </p:spPr>
        <p:txBody>
          <a:bodyPr/>
          <a:lstStyle/>
          <a:p>
            <a:pPr lvl="0"/>
            <a:r>
              <a:rPr lang="en-GB" sz="4000"/>
              <a:t>Running an Older People’s Council</a:t>
            </a:r>
          </a:p>
        </p:txBody>
      </p:sp>
      <p:sp>
        <p:nvSpPr>
          <p:cNvPr id="3" name="Rectangle 4"/>
          <p:cNvSpPr/>
          <p:nvPr/>
        </p:nvSpPr>
        <p:spPr>
          <a:xfrm>
            <a:off x="4593104" y="1687351"/>
            <a:ext cx="4550895" cy="5539974"/>
          </a:xfrm>
          <a:prstGeom prst="rect">
            <a:avLst/>
          </a:prstGeom>
          <a:noFill/>
          <a:ln>
            <a:noFill/>
            <a:prstDash val="solid"/>
          </a:ln>
        </p:spPr>
        <p:txBody>
          <a:bodyPr vert="horz" wrap="square" lIns="91440" tIns="45720" rIns="91440" bIns="45720" anchor="t" anchorCtr="0" compatLnSpc="1">
            <a:spAutoFit/>
          </a:bodyPr>
          <a:lstStyle/>
          <a:p>
            <a:pPr marL="285750" marR="0" lvl="0" indent="-285750" algn="l" defTabSz="457200" rtl="0" fontAlgn="auto" hangingPunct="1">
              <a:lnSpc>
                <a:spcPct val="100000"/>
              </a:lnSpc>
              <a:spcBef>
                <a:spcPts val="0"/>
              </a:spcBef>
              <a:spcAft>
                <a:spcPts val="0"/>
              </a:spcAft>
              <a:buClr>
                <a:srgbClr val="660066"/>
              </a:buClr>
              <a:buSzPct val="122000"/>
              <a:buFont typeface="Wingdings" pitchFamily="2"/>
              <a:buChar char="§"/>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Support</a:t>
            </a:r>
            <a:r>
              <a:rPr lang="en-GB" sz="2400" b="0" i="0" u="none" strike="noStrike" kern="1200" cap="none" spc="0" baseline="0">
                <a:solidFill>
                  <a:srgbClr val="000000"/>
                </a:solidFill>
                <a:uFillTx/>
                <a:latin typeface="Calibri"/>
              </a:rPr>
              <a:t> | Establishing administrative support for the Older People’s Council. </a:t>
            </a:r>
          </a:p>
          <a:p>
            <a:pPr marL="285750" marR="0" lvl="0" indent="-285750" algn="l" defTabSz="457200" rtl="0" fontAlgn="auto" hangingPunct="1">
              <a:lnSpc>
                <a:spcPct val="100000"/>
              </a:lnSpc>
              <a:spcBef>
                <a:spcPts val="0"/>
              </a:spcBef>
              <a:spcAft>
                <a:spcPts val="0"/>
              </a:spcAft>
              <a:buClr>
                <a:srgbClr val="660066"/>
              </a:buClr>
              <a:buSzPct val="122000"/>
              <a:buFont typeface="Wingdings" pitchFamily="2"/>
              <a:buChar char="§"/>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Action</a:t>
            </a:r>
            <a:r>
              <a:rPr lang="en-GB" sz="2400" b="0" i="0" u="none" strike="noStrike" kern="1200" cap="none" spc="0" baseline="0">
                <a:solidFill>
                  <a:srgbClr val="000000"/>
                </a:solidFill>
                <a:uFillTx/>
                <a:latin typeface="Calibri"/>
              </a:rPr>
              <a:t> | Create an annual plan of activity</a:t>
            </a:r>
          </a:p>
          <a:p>
            <a:pPr marL="285750" marR="0" lvl="0" indent="-285750" algn="l" defTabSz="457200" rtl="0" fontAlgn="auto" hangingPunct="1">
              <a:lnSpc>
                <a:spcPct val="100000"/>
              </a:lnSpc>
              <a:spcBef>
                <a:spcPts val="0"/>
              </a:spcBef>
              <a:spcAft>
                <a:spcPts val="0"/>
              </a:spcAft>
              <a:buClr>
                <a:srgbClr val="660066"/>
              </a:buClr>
              <a:buSzPct val="122000"/>
              <a:buFont typeface="Wingdings" pitchFamily="2"/>
              <a:buChar char="§"/>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Collaboration</a:t>
            </a:r>
            <a:r>
              <a:rPr lang="en-GB" sz="2400" b="0" i="0" u="none" strike="noStrike" kern="1200" cap="none" spc="0" baseline="0">
                <a:solidFill>
                  <a:srgbClr val="000000"/>
                </a:solidFill>
                <a:uFillTx/>
                <a:latin typeface="Calibri"/>
              </a:rPr>
              <a:t> | Working with the Age Friendly Alliance</a:t>
            </a:r>
          </a:p>
          <a:p>
            <a:pPr marL="285750" marR="0" lvl="0" indent="-285750" algn="l" defTabSz="457200" rtl="0" fontAlgn="auto" hangingPunct="1">
              <a:lnSpc>
                <a:spcPct val="100000"/>
              </a:lnSpc>
              <a:spcBef>
                <a:spcPts val="0"/>
              </a:spcBef>
              <a:spcAft>
                <a:spcPts val="0"/>
              </a:spcAft>
              <a:buClr>
                <a:srgbClr val="660066"/>
              </a:buClr>
              <a:buSzPct val="122000"/>
              <a:buFont typeface="Wingdings" pitchFamily="2"/>
              <a:buChar char="§"/>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Participation </a:t>
            </a:r>
            <a:r>
              <a:rPr lang="en-GB" sz="2400" b="0" i="0" u="none" strike="noStrike" kern="1200" cap="none" spc="0" baseline="0">
                <a:solidFill>
                  <a:srgbClr val="000000"/>
                </a:solidFill>
                <a:uFillTx/>
                <a:latin typeface="Calibri"/>
              </a:rPr>
              <a:t>| Taking part in Age Friendly initiatives in your city/county</a:t>
            </a:r>
          </a:p>
          <a:p>
            <a:pPr marL="285750" marR="0" lvl="0" indent="-285750" algn="l" defTabSz="457200" rtl="0" fontAlgn="auto" hangingPunct="1">
              <a:lnSpc>
                <a:spcPct val="100000"/>
              </a:lnSpc>
              <a:spcBef>
                <a:spcPts val="0"/>
              </a:spcBef>
              <a:spcAft>
                <a:spcPts val="0"/>
              </a:spcAft>
              <a:buClr>
                <a:srgbClr val="660066"/>
              </a:buClr>
              <a:buSzPct val="122000"/>
              <a:buFont typeface="Wingdings" pitchFamily="2"/>
              <a:buChar char="§"/>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Communications &amp; Sharing </a:t>
            </a:r>
            <a:r>
              <a:rPr lang="en-GB" sz="2400" b="0" i="0" u="none" strike="noStrike" kern="1200" cap="none" spc="0" baseline="0">
                <a:solidFill>
                  <a:srgbClr val="000000"/>
                </a:solidFill>
                <a:uFillTx/>
                <a:latin typeface="Calibri"/>
              </a:rPr>
              <a:t>| Annual General Meetings, regular communication  through various methods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pic>
        <p:nvPicPr>
          <p:cNvPr id="4" name="Picture 5"/>
          <p:cNvPicPr>
            <a:picLocks noChangeAspect="1"/>
          </p:cNvPicPr>
          <p:nvPr/>
        </p:nvPicPr>
        <p:blipFill>
          <a:blip r:embed="rId2" cstate="print"/>
          <a:srcRect l="20212" t="41046" r="52106" b="10041"/>
          <a:stretch>
            <a:fillRect/>
          </a:stretch>
        </p:blipFill>
        <p:spPr>
          <a:xfrm>
            <a:off x="0" y="1687351"/>
            <a:ext cx="4572000" cy="5170648"/>
          </a:xfrm>
          <a:prstGeom prst="rect">
            <a:avLst/>
          </a:prstGeom>
          <a:noFill/>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228">
    <p:spTree>
      <p:nvGrpSpPr>
        <p:cNvPr id="1" name=""/>
        <p:cNvGrpSpPr/>
        <p:nvPr/>
      </p:nvGrpSpPr>
      <p:grpSpPr>
        <a:xfrm>
          <a:off x="0" y="0"/>
          <a:ext cx="0" cy="0"/>
          <a:chOff x="0" y="0"/>
          <a:chExt cx="0" cy="0"/>
        </a:xfrm>
      </p:grpSpPr>
      <p:sp>
        <p:nvSpPr>
          <p:cNvPr id="2" name="Title 1"/>
          <p:cNvSpPr txBox="1">
            <a:spLocks noGrp="1"/>
          </p:cNvSpPr>
          <p:nvPr>
            <p:ph type="title"/>
          </p:nvPr>
        </p:nvSpPr>
        <p:spPr>
          <a:xfrm>
            <a:off x="1257300" y="309670"/>
            <a:ext cx="7886700" cy="1325559"/>
          </a:xfrm>
        </p:spPr>
        <p:txBody>
          <a:bodyPr/>
          <a:lstStyle/>
          <a:p>
            <a:pPr lvl="0"/>
            <a:r>
              <a:rPr lang="en-GB" sz="4000"/>
              <a:t>Age Friendly Framework </a:t>
            </a:r>
          </a:p>
        </p:txBody>
      </p:sp>
      <p:pic>
        <p:nvPicPr>
          <p:cNvPr id="3" name="97B04156-B577-4B60-A5C8-8FD0619C625F" descr="cid:97B04156-B577-4B60-A5C8-8FD0619C625F"/>
          <p:cNvPicPr>
            <a:picLocks noChangeAspect="1"/>
          </p:cNvPicPr>
          <p:nvPr/>
        </p:nvPicPr>
        <p:blipFill>
          <a:blip r:embed="rId2" cstate="print"/>
          <a:srcRect l="21138" t="2180" r="9155" b="7486"/>
          <a:stretch>
            <a:fillRect/>
          </a:stretch>
        </p:blipFill>
        <p:spPr>
          <a:xfrm rot="4809270">
            <a:off x="1016372" y="1600072"/>
            <a:ext cx="4321902" cy="4743770"/>
          </a:xfrm>
          <a:prstGeom prst="rect">
            <a:avLst/>
          </a:prstGeom>
          <a:noFill/>
          <a:ln>
            <a:noFill/>
          </a:ln>
        </p:spPr>
      </p:pic>
      <p:sp>
        <p:nvSpPr>
          <p:cNvPr id="4" name="TextBox 5"/>
          <p:cNvSpPr txBox="1"/>
          <p:nvPr/>
        </p:nvSpPr>
        <p:spPr>
          <a:xfrm>
            <a:off x="6065516" y="2072643"/>
            <a:ext cx="3078483" cy="4154987"/>
          </a:xfrm>
          <a:prstGeom prst="rect">
            <a:avLst/>
          </a:prstGeom>
          <a:noFill/>
          <a:ln>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2200" b="1" i="0" u="none" strike="noStrike" kern="1200" cap="none" spc="0" baseline="0">
                <a:solidFill>
                  <a:srgbClr val="000000"/>
                </a:solidFill>
                <a:uFillTx/>
                <a:latin typeface="Calibri"/>
              </a:rPr>
              <a:t>Promoting Inclusion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2200" b="1" i="0" u="none" strike="noStrike" kern="1200" cap="none" spc="0" baseline="0">
                <a:solidFill>
                  <a:srgbClr val="000000"/>
                </a:solidFill>
                <a:uFillTx/>
                <a:latin typeface="Calibri"/>
              </a:rPr>
              <a:t>Creating Access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2200" b="1" i="0" u="none" strike="noStrike" kern="1200" cap="none" spc="0" baseline="0">
                <a:solidFill>
                  <a:srgbClr val="000000"/>
                </a:solidFill>
                <a:uFillTx/>
                <a:latin typeface="Calibri"/>
              </a:rPr>
              <a:t>Equality for All</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2200" b="1" i="0" u="none" strike="noStrike" kern="1200" cap="none" spc="0" baseline="0">
                <a:solidFill>
                  <a:srgbClr val="000000"/>
                </a:solidFill>
                <a:uFillTx/>
                <a:latin typeface="Calibri"/>
              </a:rPr>
              <a:t>Promoting Partnership</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2200" b="1" i="0" u="none" strike="noStrike" kern="1200" cap="none" spc="0" baseline="0">
                <a:solidFill>
                  <a:srgbClr val="000000"/>
                </a:solidFill>
                <a:uFillTx/>
                <a:latin typeface="Calibri"/>
              </a:rPr>
              <a:t>Supporting Collaboration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2200" b="1" i="0" u="none" strike="noStrike" kern="1200" cap="none" spc="0" baseline="0">
                <a:solidFill>
                  <a:srgbClr val="000000"/>
                </a:solidFill>
                <a:uFillTx/>
                <a:latin typeface="Calibri"/>
              </a:rPr>
              <a:t>Thinking Differently</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2200" b="1" i="0" u="none" strike="noStrike" kern="1200" cap="none" spc="0" baseline="0">
                <a:solidFill>
                  <a:srgbClr val="000000"/>
                </a:solidFill>
                <a:uFillTx/>
                <a:latin typeface="Calibri"/>
              </a:rPr>
              <a:t>Co Design &amp; Innovation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2200" b="1" i="0" u="none" strike="noStrike" kern="1200" cap="none" spc="0" baseline="0">
                <a:solidFill>
                  <a:srgbClr val="000000"/>
                </a:solidFill>
                <a:uFillTx/>
                <a:latin typeface="Calibri"/>
              </a:rPr>
              <a:t>Implementation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2200" b="1" i="0" u="none" strike="noStrike" kern="1200" cap="none" spc="0" baseline="0">
                <a:solidFill>
                  <a:srgbClr val="000000"/>
                </a:solidFill>
                <a:uFillTx/>
                <a:latin typeface="Calibri"/>
              </a:rPr>
              <a:t>Sustainability</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2200" b="1" i="0" u="none" strike="noStrike" kern="1200" cap="none" spc="0" baseline="0">
              <a:solidFill>
                <a:srgbClr val="000000"/>
              </a:solidFill>
              <a:uFillTx/>
              <a:latin typeface="Calibri"/>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2200" b="1" i="0" u="none" strike="noStrike" kern="1200" cap="none" spc="0" baseline="0">
                <a:solidFill>
                  <a:srgbClr val="000000"/>
                </a:solidFill>
                <a:uFillTx/>
                <a:latin typeface="Calibri"/>
              </a:rPr>
              <a:t>A model for all</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229">
    <p:spTree>
      <p:nvGrpSpPr>
        <p:cNvPr id="1" name=""/>
        <p:cNvGrpSpPr/>
        <p:nvPr/>
      </p:nvGrpSpPr>
      <p:grpSpPr>
        <a:xfrm>
          <a:off x="0" y="0"/>
          <a:ext cx="0" cy="0"/>
          <a:chOff x="0" y="0"/>
          <a:chExt cx="0" cy="0"/>
        </a:xfrm>
      </p:grpSpPr>
      <p:sp>
        <p:nvSpPr>
          <p:cNvPr id="2" name="Title 1"/>
          <p:cNvSpPr txBox="1">
            <a:spLocks noGrp="1"/>
          </p:cNvSpPr>
          <p:nvPr>
            <p:ph type="title"/>
          </p:nvPr>
        </p:nvSpPr>
        <p:spPr>
          <a:xfrm>
            <a:off x="1566787" y="197126"/>
            <a:ext cx="7886700" cy="1325559"/>
          </a:xfrm>
        </p:spPr>
        <p:txBody>
          <a:bodyPr/>
          <a:lstStyle/>
          <a:p>
            <a:pPr lvl="0"/>
            <a:r>
              <a:rPr lang="en-GB" sz="4000"/>
              <a:t>Adopting the Age Friendly Methodology</a:t>
            </a:r>
          </a:p>
        </p:txBody>
      </p:sp>
      <p:sp>
        <p:nvSpPr>
          <p:cNvPr id="3" name="Rectangle 3"/>
          <p:cNvSpPr/>
          <p:nvPr/>
        </p:nvSpPr>
        <p:spPr>
          <a:xfrm>
            <a:off x="272143" y="2346432"/>
            <a:ext cx="8294632" cy="3416317"/>
          </a:xfrm>
          <a:prstGeom prst="rect">
            <a:avLst/>
          </a:prstGeom>
          <a:noFill/>
          <a:ln>
            <a:noFill/>
            <a:prstDash val="solid"/>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4F0C56"/>
                </a:solidFill>
                <a:uFillTx/>
                <a:latin typeface="Open Sans"/>
              </a:rPr>
              <a:t>The 4 Stage Approach</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i="0" u="none" strike="noStrike" kern="1200" cap="none" spc="0" baseline="0">
              <a:solidFill>
                <a:srgbClr val="4F0C56"/>
              </a:solidFill>
              <a:uFillTx/>
              <a:latin typeface="Open Sans"/>
            </a:endParaRPr>
          </a:p>
          <a:p>
            <a:pPr marL="342900" marR="0" lvl="0" indent="-342900" algn="l" defTabSz="457200" rtl="0" fontAlgn="auto" hangingPunct="1">
              <a:lnSpc>
                <a:spcPct val="100000"/>
              </a:lnSpc>
              <a:spcBef>
                <a:spcPts val="0"/>
              </a:spcBef>
              <a:spcAft>
                <a:spcPts val="0"/>
              </a:spcAft>
              <a:buClr>
                <a:srgbClr val="660066"/>
              </a:buClr>
              <a:buSzPct val="119000"/>
              <a:buFont typeface="Wingdings" pitchFamily="2"/>
              <a:buChar char="§"/>
              <a:tabLst/>
              <a:defRPr sz="1800" b="0" i="0" u="none" strike="noStrike" kern="0" cap="none" spc="0" baseline="0">
                <a:solidFill>
                  <a:srgbClr val="000000"/>
                </a:solidFill>
                <a:uFillTx/>
              </a:defRPr>
            </a:pPr>
            <a:r>
              <a:rPr lang="en-GB" sz="2400" b="1" i="0" u="none" strike="noStrike" kern="1200" cap="none" spc="0" baseline="0">
                <a:solidFill>
                  <a:srgbClr val="404040"/>
                </a:solidFill>
                <a:uFillTx/>
                <a:latin typeface="Open Sans"/>
              </a:rPr>
              <a:t>Start</a:t>
            </a:r>
          </a:p>
          <a:p>
            <a:pPr marL="342900" marR="0" lvl="0" indent="-342900" algn="l" defTabSz="457200" rtl="0" fontAlgn="auto" hangingPunct="1">
              <a:lnSpc>
                <a:spcPct val="100000"/>
              </a:lnSpc>
              <a:spcBef>
                <a:spcPts val="0"/>
              </a:spcBef>
              <a:spcAft>
                <a:spcPts val="0"/>
              </a:spcAft>
              <a:buClr>
                <a:srgbClr val="660066"/>
              </a:buClr>
              <a:buSzPct val="119000"/>
              <a:buFont typeface="Wingdings" pitchFamily="2"/>
              <a:buChar char="§"/>
              <a:tabLst/>
              <a:defRPr sz="1800" b="0" i="0" u="none" strike="noStrike" kern="0" cap="none" spc="0" baseline="0">
                <a:solidFill>
                  <a:srgbClr val="000000"/>
                </a:solidFill>
                <a:uFillTx/>
              </a:defRPr>
            </a:pPr>
            <a:endParaRPr lang="en-GB" sz="2400" b="1" i="0" u="none" strike="noStrike" kern="1200" cap="none" spc="0" baseline="0">
              <a:solidFill>
                <a:srgbClr val="404040"/>
              </a:solidFill>
              <a:uFillTx/>
              <a:latin typeface="Open Sans"/>
            </a:endParaRPr>
          </a:p>
          <a:p>
            <a:pPr marL="342900" marR="0" lvl="0" indent="-342900" algn="l" defTabSz="457200" rtl="0" fontAlgn="auto" hangingPunct="1">
              <a:lnSpc>
                <a:spcPct val="100000"/>
              </a:lnSpc>
              <a:spcBef>
                <a:spcPts val="0"/>
              </a:spcBef>
              <a:spcAft>
                <a:spcPts val="0"/>
              </a:spcAft>
              <a:buClr>
                <a:srgbClr val="660066"/>
              </a:buClr>
              <a:buSzPct val="119000"/>
              <a:buFont typeface="Wingdings" pitchFamily="2"/>
              <a:buChar char="§"/>
              <a:tabLst/>
              <a:defRPr sz="1800" b="0" i="0" u="none" strike="noStrike" kern="0" cap="none" spc="0" baseline="0">
                <a:solidFill>
                  <a:srgbClr val="000000"/>
                </a:solidFill>
                <a:uFillTx/>
              </a:defRPr>
            </a:pPr>
            <a:r>
              <a:rPr lang="en-GB" sz="2400" b="1" i="0" u="none" strike="noStrike" kern="1200" cap="none" spc="0" baseline="0">
                <a:solidFill>
                  <a:srgbClr val="404040"/>
                </a:solidFill>
                <a:uFillTx/>
                <a:latin typeface="Open Sans"/>
              </a:rPr>
              <a:t>Consult</a:t>
            </a:r>
          </a:p>
          <a:p>
            <a:pPr marL="342900" marR="0" lvl="0" indent="-342900" algn="l" defTabSz="457200" rtl="0" fontAlgn="auto" hangingPunct="1">
              <a:lnSpc>
                <a:spcPct val="100000"/>
              </a:lnSpc>
              <a:spcBef>
                <a:spcPts val="0"/>
              </a:spcBef>
              <a:spcAft>
                <a:spcPts val="0"/>
              </a:spcAft>
              <a:buClr>
                <a:srgbClr val="660066"/>
              </a:buClr>
              <a:buSzPct val="119000"/>
              <a:buFont typeface="Wingdings" pitchFamily="2"/>
              <a:buChar char="§"/>
              <a:tabLst/>
              <a:defRPr sz="1800" b="0" i="0" u="none" strike="noStrike" kern="0" cap="none" spc="0" baseline="0">
                <a:solidFill>
                  <a:srgbClr val="000000"/>
                </a:solidFill>
                <a:uFillTx/>
              </a:defRPr>
            </a:pPr>
            <a:endParaRPr lang="en-GB" sz="2400" b="1" i="0" u="none" strike="noStrike" kern="1200" cap="none" spc="0" baseline="0">
              <a:solidFill>
                <a:srgbClr val="404040"/>
              </a:solidFill>
              <a:uFillTx/>
              <a:latin typeface="Open Sans"/>
            </a:endParaRPr>
          </a:p>
          <a:p>
            <a:pPr marL="342900" marR="0" lvl="0" indent="-342900" algn="l" defTabSz="457200" rtl="0" fontAlgn="auto" hangingPunct="1">
              <a:lnSpc>
                <a:spcPct val="100000"/>
              </a:lnSpc>
              <a:spcBef>
                <a:spcPts val="0"/>
              </a:spcBef>
              <a:spcAft>
                <a:spcPts val="0"/>
              </a:spcAft>
              <a:buClr>
                <a:srgbClr val="660066"/>
              </a:buClr>
              <a:buSzPct val="119000"/>
              <a:buFont typeface="Wingdings" pitchFamily="2"/>
              <a:buChar char="§"/>
              <a:tabLst/>
              <a:defRPr sz="1800" b="0" i="0" u="none" strike="noStrike" kern="0" cap="none" spc="0" baseline="0">
                <a:solidFill>
                  <a:srgbClr val="000000"/>
                </a:solidFill>
                <a:uFillTx/>
              </a:defRPr>
            </a:pPr>
            <a:r>
              <a:rPr lang="en-GB" sz="2400" b="1" i="0" u="none" strike="noStrike" kern="1200" cap="none" spc="0" baseline="0">
                <a:solidFill>
                  <a:srgbClr val="404040"/>
                </a:solidFill>
                <a:uFillTx/>
                <a:latin typeface="Open Sans"/>
              </a:rPr>
              <a:t>Plan</a:t>
            </a:r>
          </a:p>
          <a:p>
            <a:pPr marL="342900" marR="0" lvl="0" indent="-342900" algn="l" defTabSz="457200" rtl="0" fontAlgn="auto" hangingPunct="1">
              <a:lnSpc>
                <a:spcPct val="100000"/>
              </a:lnSpc>
              <a:spcBef>
                <a:spcPts val="0"/>
              </a:spcBef>
              <a:spcAft>
                <a:spcPts val="0"/>
              </a:spcAft>
              <a:buClr>
                <a:srgbClr val="660066"/>
              </a:buClr>
              <a:buSzPct val="119000"/>
              <a:buFont typeface="Wingdings" pitchFamily="2"/>
              <a:buChar char="§"/>
              <a:tabLst/>
              <a:defRPr sz="1800" b="0" i="0" u="none" strike="noStrike" kern="0" cap="none" spc="0" baseline="0">
                <a:solidFill>
                  <a:srgbClr val="000000"/>
                </a:solidFill>
                <a:uFillTx/>
              </a:defRPr>
            </a:pPr>
            <a:endParaRPr lang="en-GB" sz="2400" b="1" i="0" u="none" strike="noStrike" kern="1200" cap="none" spc="0" baseline="0">
              <a:solidFill>
                <a:srgbClr val="404040"/>
              </a:solidFill>
              <a:uFillTx/>
              <a:latin typeface="Open Sans"/>
            </a:endParaRPr>
          </a:p>
          <a:p>
            <a:pPr marL="342900" marR="0" lvl="0" indent="-342900" algn="l" defTabSz="457200" rtl="0" fontAlgn="auto" hangingPunct="1">
              <a:lnSpc>
                <a:spcPct val="100000"/>
              </a:lnSpc>
              <a:spcBef>
                <a:spcPts val="0"/>
              </a:spcBef>
              <a:spcAft>
                <a:spcPts val="0"/>
              </a:spcAft>
              <a:buClr>
                <a:srgbClr val="660066"/>
              </a:buClr>
              <a:buSzPct val="119000"/>
              <a:buFont typeface="Wingdings" pitchFamily="2"/>
              <a:buChar char="§"/>
              <a:tabLst/>
              <a:defRPr sz="1800" b="0" i="0" u="none" strike="noStrike" kern="0" cap="none" spc="0" baseline="0">
                <a:solidFill>
                  <a:srgbClr val="000000"/>
                </a:solidFill>
                <a:uFillTx/>
              </a:defRPr>
            </a:pPr>
            <a:r>
              <a:rPr lang="en-GB" sz="2400" b="1" i="0" u="none" strike="noStrike" kern="1200" cap="none" spc="0" baseline="0">
                <a:solidFill>
                  <a:srgbClr val="404040"/>
                </a:solidFill>
                <a:uFillTx/>
                <a:latin typeface="Open Sans"/>
              </a:rPr>
              <a:t>Act</a:t>
            </a:r>
          </a:p>
        </p:txBody>
      </p:sp>
      <p:pic>
        <p:nvPicPr>
          <p:cNvPr id="4" name="Picture 2"/>
          <p:cNvPicPr>
            <a:picLocks noChangeAspect="1"/>
          </p:cNvPicPr>
          <p:nvPr/>
        </p:nvPicPr>
        <p:blipFill>
          <a:blip r:embed="rId2" cstate="print"/>
          <a:stretch>
            <a:fillRect/>
          </a:stretch>
        </p:blipFill>
        <p:spPr>
          <a:xfrm>
            <a:off x="3475433" y="1635230"/>
            <a:ext cx="5091342" cy="5493696"/>
          </a:xfrm>
          <a:prstGeom prst="rect">
            <a:avLst/>
          </a:prstGeom>
          <a:noFill/>
          <a:ln>
            <a:noFill/>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Office%20Theme</Template>
  <TotalTime>4819</TotalTime>
  <Words>428</Words>
  <Application>Microsoft Office PowerPoint</Application>
  <PresentationFormat>On-screen Show (4:3)</PresentationFormat>
  <Paragraphs>55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1_Office Theme</vt:lpstr>
      <vt:lpstr>Planning for an Increasing and Ageing Population</vt:lpstr>
      <vt:lpstr>Finding the Voice - Older People’s Council</vt:lpstr>
      <vt:lpstr>What is an Older People’s Council?</vt:lpstr>
      <vt:lpstr>Slide 4</vt:lpstr>
      <vt:lpstr>Setting up an Older People’s Council</vt:lpstr>
      <vt:lpstr>Running an Older People’s Council</vt:lpstr>
      <vt:lpstr>Age Friendly Framework </vt:lpstr>
      <vt:lpstr>Adopting the Age Friendly Methodology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Shared Service</dc:title>
  <dc:creator>Sylvia McCarthy</dc:creator>
  <cp:lastModifiedBy>fiona.crotty</cp:lastModifiedBy>
  <cp:revision>253</cp:revision>
  <dcterms:created xsi:type="dcterms:W3CDTF">2018-02-28T15:45:45Z</dcterms:created>
  <dcterms:modified xsi:type="dcterms:W3CDTF">2019-06-05T17:29:47Z</dcterms:modified>
</cp:coreProperties>
</file>